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92" r:id="rId23"/>
    <p:sldId id="293" r:id="rId24"/>
    <p:sldId id="296" r:id="rId25"/>
    <p:sldId id="295" r:id="rId26"/>
    <p:sldId id="297" r:id="rId27"/>
    <p:sldId id="298" r:id="rId28"/>
    <p:sldId id="299" r:id="rId29"/>
    <p:sldId id="276" r:id="rId30"/>
    <p:sldId id="277" r:id="rId31"/>
    <p:sldId id="278" r:id="rId32"/>
    <p:sldId id="294" r:id="rId33"/>
    <p:sldId id="279" r:id="rId34"/>
    <p:sldId id="281" r:id="rId35"/>
    <p:sldId id="282" r:id="rId36"/>
    <p:sldId id="283" r:id="rId37"/>
    <p:sldId id="284" r:id="rId38"/>
    <p:sldId id="285" r:id="rId39"/>
    <p:sldId id="288" r:id="rId40"/>
    <p:sldId id="286" r:id="rId41"/>
    <p:sldId id="287" r:id="rId42"/>
    <p:sldId id="289" r:id="rId43"/>
    <p:sldId id="290" r:id="rId44"/>
    <p:sldId id="291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CFDA"/>
    <a:srgbClr val="59595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DEFE-684A-4D7C-9D73-656EEC55C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EBF8E-B16E-4FF4-B94C-3EE67BFC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4168E-E919-49D9-9504-D898FC47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9EAE1-71EA-421E-B24B-4EF12481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6A27-9642-496E-B81D-C14CCF7A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7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C093-B586-4551-99A1-54C98804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BDFD6-C93A-4B66-9F9F-FC29CB100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486E4-E3FB-405B-A16D-8FD2D85F8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C024A-242E-499C-AAEB-54A7696DB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E59A-F8AA-41FD-96FC-2B69506D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5A960-D250-4F64-A5E3-B3F4900FA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CB7B8-D2E3-4EDB-BC90-E2AEC7178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2CA2B-09BD-4E76-A243-DB8EEA9DB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A2CDC-1B16-4FF9-B9D8-75A77617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798D3-7B33-43FA-A05C-94E38492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55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E6CE-2DEA-458B-A72E-3CEAADB7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65E9-CD71-467C-9B07-57C3010A9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7774C-7FA9-407D-8582-F5C890F3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FE5B3-82CD-4961-B9DF-D17E5C0B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B0BA4-5F49-4DAF-BE65-7136E0E6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569D-4EE0-432F-96D3-F8EB9102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469E6-5F0F-4975-8E07-C9BDCE3ED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7C81D-8371-4584-B2F8-5D5C25E3B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88F64-95D5-4E1F-8929-FC37C337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27ACE-6019-4F14-A2AF-C85098D9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2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2A0E-3AA8-4C1A-8616-731CACC3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F1078-E806-4E02-B031-90E3AE2B0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71729-1B15-43F6-A079-8CE07F51D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1B7FF-881E-4881-89F8-26B90D87A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CCC50-B1E2-42BF-907B-01D263B4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37F4D-F3DF-433A-9297-27068F48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9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450A6-CF8C-4035-AC82-9A16DE88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8C348-009C-4DDF-9C88-35E47F6C5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ECC1D-2909-4683-AED0-7630981E8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AA087-9F73-47A7-932D-84A36E4FA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E9F0E-D08B-42DB-A194-9DB340166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859E9F-8E9B-470C-9EB0-3CEC191B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A58F86-922B-402E-AF04-0B809859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B6B9B-BE6B-4A17-88AA-B77DF8C2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9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CBFD-1431-4CB1-BD19-6E05CAC5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55EB90-432F-4152-BD22-244D6C88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E4D42-56CC-4DB1-98D0-0DB1C926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CFFFC-ED22-42EF-AF1E-0A471D1D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8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DBC62-5C80-4DEC-9E63-0189F9FE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A1BBB-40AF-44F4-B4F2-726A3B49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D5184-C21F-46E2-B78E-E959D957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0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FAE7-D7E4-4072-89BD-1CACDFB76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7A68C-ADB8-4458-9957-9560E846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08243-37F8-4EBD-889B-EB966136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FDA5A-8C25-4658-BAF6-EA57D1971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7CC89-893B-489D-9771-2D9825F2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89333-5F9B-4794-BA4B-813799C6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9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3E1-DC7F-450E-84A7-0707DC6C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67CBD5-5266-4921-B6CC-E89BB9FE01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57A52-8D89-4D73-8482-4ECFF2DB0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AAF01-9072-432D-BBCE-5A068F16E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FDAB6-3C72-4D3E-8104-EEF2D8CC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6CB95-EB14-4FF2-8DC0-DCE0CD83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7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50AEA-4296-473A-83C8-4B27F702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5FEEE-4E22-4DA7-9860-66769A8DD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5EB7-DD25-464D-8D5A-272075EE83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83341-0672-42B2-8550-C74C2F4F4E4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CC79A-3A5F-491C-B1F5-3BB50768B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AC5B4-5E8D-4FE9-9AC4-119E04093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E3D4A-6552-4E07-B73E-2DE320862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5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ailwindcss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ravel.com/docs/9.x/structure#introduction" TargetMode="External"/><Relationship Id="rId5" Type="http://schemas.openxmlformats.org/officeDocument/2006/relationships/hyperlink" Target="https://nodejs.org/en/" TargetMode="External"/><Relationship Id="rId4" Type="http://schemas.openxmlformats.org/officeDocument/2006/relationships/hyperlink" Target="https://getbootstrap.com/docs/5.1/getting-started/introduc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artisan#introduc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routing#view-rout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docs/9.x/routing#view-rout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docs/9.x/routing#view-rout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cob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blade#introduction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cob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coba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views#introduc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greet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structure#the-public-directory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controllers#introduction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home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requests#introduction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validation#introduction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docs/9.x/validation#available-validation-rule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configuration#environment-configuration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omposer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ehfb2oz8xI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.com/docs/9.x/migrations#available-column-types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migrations#running-migration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migrations#rolling-back-migration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aravel.com/docs/9.x#the-laravel-installer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9.x/migrations#drop-all-tables-migrat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aravel.com/docs/9.x#the-laravel-install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631137-9D08-45C2-9902-F1F0B73F2FEF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3BAD4-1F06-420C-B654-EA4F352E4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233145"/>
            <a:ext cx="9144000" cy="83603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5243B-DD69-4E03-A2E3-5AB76E2A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2647729"/>
            <a:ext cx="2850505" cy="2964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57D050-564A-4521-9001-9F267AC55083}"/>
              </a:ext>
            </a:extLst>
          </p:cNvPr>
          <p:cNvSpPr txBox="1"/>
          <p:nvPr/>
        </p:nvSpPr>
        <p:spPr>
          <a:xfrm>
            <a:off x="3684658" y="3622333"/>
            <a:ext cx="8035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salah </a:t>
            </a:r>
            <a:r>
              <a:rPr lang="en-US" sz="2000" dirty="0" err="1">
                <a:latin typeface="Bahnschrift" panose="020B0502040204020203" pitchFamily="34" charset="0"/>
              </a:rPr>
              <a:t>satu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jalan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membangun</a:t>
            </a:r>
            <a:r>
              <a:rPr lang="en-US" sz="2000" dirty="0">
                <a:latin typeface="Bahnschrift" panose="020B0502040204020203" pitchFamily="34" charset="0"/>
              </a:rPr>
              <a:t> website yang </a:t>
            </a:r>
            <a:r>
              <a:rPr lang="en-US" sz="2000" dirty="0" err="1">
                <a:latin typeface="Bahnschrift" panose="020B0502040204020203" pitchFamily="34" charset="0"/>
              </a:rPr>
              <a:t>dinamis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besar</a:t>
            </a:r>
            <a:r>
              <a:rPr lang="en-US" sz="2000" dirty="0">
                <a:latin typeface="Bahnschrift" panose="020B0502040204020203" pitchFamily="34" charset="0"/>
              </a:rPr>
              <a:t> dan </a:t>
            </a:r>
            <a:r>
              <a:rPr lang="en-US" sz="2000" dirty="0" err="1">
                <a:latin typeface="Bahnschrift" panose="020B0502040204020203" pitchFamily="34" charset="0"/>
              </a:rPr>
              <a:t>dapat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disatukan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stack tech yang lain, </a:t>
            </a:r>
            <a:r>
              <a:rPr lang="en-US" sz="2000" dirty="0" err="1">
                <a:latin typeface="Bahnschrift" panose="020B0502040204020203" pitchFamily="34" charset="0"/>
              </a:rPr>
              <a:t>mulai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database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package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front-end</a:t>
            </a:r>
            <a:r>
              <a:rPr lang="en-US" sz="2000" dirty="0">
                <a:latin typeface="Bahnschrift" panose="020B0502040204020203" pitchFamily="34" charset="0"/>
              </a:rPr>
              <a:t>, dan </a:t>
            </a:r>
            <a:r>
              <a:rPr lang="en-US" sz="2000" dirty="0" err="1">
                <a:solidFill>
                  <a:srgbClr val="FF0000"/>
                </a:solidFill>
                <a:latin typeface="Bahnschrift" panose="020B0502040204020203" pitchFamily="34" charset="0"/>
              </a:rPr>
              <a:t>api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B266D9D0-BCD2-4D49-A6C3-6C2FB4DA0BFC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8AC37-FD0B-4529-863A-275746D6AC36}"/>
              </a:ext>
            </a:extLst>
          </p:cNvPr>
          <p:cNvSpPr txBox="1"/>
          <p:nvPr/>
        </p:nvSpPr>
        <p:spPr>
          <a:xfrm>
            <a:off x="332509" y="153547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  <a:latin typeface="Bahnschrift" panose="020B0502040204020203" pitchFamily="34" charset="0"/>
              </a:rPr>
              <a:t>Pengenalan</a:t>
            </a:r>
            <a:endParaRPr lang="en-US" sz="28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C6D8AE-B8F0-4C5E-80B8-F460CC00D959}"/>
              </a:ext>
            </a:extLst>
          </p:cNvPr>
          <p:cNvSpPr/>
          <p:nvPr/>
        </p:nvSpPr>
        <p:spPr>
          <a:xfrm>
            <a:off x="332509" y="2058691"/>
            <a:ext cx="2133599" cy="4572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54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VS CODE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6459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A09CB-02DE-43F0-8C6A-7465F10DE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291837"/>
            <a:ext cx="3131128" cy="3131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94FD5-02A9-41DA-B10C-3B61435AA205}"/>
              </a:ext>
            </a:extLst>
          </p:cNvPr>
          <p:cNvSpPr txBox="1"/>
          <p:nvPr/>
        </p:nvSpPr>
        <p:spPr>
          <a:xfrm>
            <a:off x="4031674" y="2292296"/>
            <a:ext cx="8035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Bahnschrift" panose="020B0502040204020203" pitchFamily="34" charset="0"/>
              </a:rPr>
              <a:t>VS Code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text editor yang </a:t>
            </a:r>
            <a:r>
              <a:rPr lang="en-US" sz="2000" dirty="0" err="1">
                <a:latin typeface="Bahnschrift" panose="020B0502040204020203" pitchFamily="34" charset="0"/>
              </a:rPr>
              <a:t>berguna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mengkostumisasi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kode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</a:t>
            </a:r>
            <a:r>
              <a:rPr lang="en-US" sz="2000" dirty="0">
                <a:latin typeface="Bahnschrift" panose="020B0502040204020203" pitchFamily="34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7D7A1-EA7A-4907-B71F-FC394592194E}"/>
              </a:ext>
            </a:extLst>
          </p:cNvPr>
          <p:cNvSpPr txBox="1"/>
          <p:nvPr/>
        </p:nvSpPr>
        <p:spPr>
          <a:xfrm>
            <a:off x="4031674" y="3149515"/>
            <a:ext cx="8035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gratis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semua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jenis</a:t>
            </a:r>
            <a:r>
              <a:rPr lang="en-US" sz="2000" dirty="0">
                <a:latin typeface="Bahnschrift" panose="020B0502040204020203" pitchFamily="34" charset="0"/>
              </a:rPr>
              <a:t> OS, </a:t>
            </a:r>
            <a:r>
              <a:rPr lang="en-US" sz="2000" dirty="0" err="1">
                <a:latin typeface="Bahnschrift" panose="020B0502040204020203" pitchFamily="34" charset="0"/>
              </a:rPr>
              <a:t>terdapat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ekstensi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membantu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kostumisasi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kode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CBCDAA11-B605-4ED6-9F5B-6750218C9746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https://code.visualstudio.com/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01F8D-F14B-4353-85C1-5193611446B4}"/>
              </a:ext>
            </a:extLst>
          </p:cNvPr>
          <p:cNvSpPr txBox="1"/>
          <p:nvPr/>
        </p:nvSpPr>
        <p:spPr>
          <a:xfrm>
            <a:off x="4031673" y="4006734"/>
            <a:ext cx="8035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Jika </a:t>
            </a:r>
            <a:r>
              <a:rPr lang="en-US" sz="2000" dirty="0" err="1">
                <a:latin typeface="Bahnschrift" panose="020B0502040204020203" pitchFamily="34" charset="0"/>
              </a:rPr>
              <a:t>sudah</a:t>
            </a:r>
            <a:r>
              <a:rPr lang="en-US" sz="2000" dirty="0">
                <a:latin typeface="Bahnschrift" panose="020B0502040204020203" pitchFamily="34" charset="0"/>
              </a:rPr>
              <a:t> install, </a:t>
            </a:r>
            <a:r>
              <a:rPr lang="en-US" sz="2000" dirty="0" err="1">
                <a:latin typeface="Bahnschrift" panose="020B0502040204020203" pitchFamily="34" charset="0"/>
              </a:rPr>
              <a:t>jalankan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kode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pada folder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dan  </a:t>
            </a:r>
            <a:r>
              <a:rPr lang="en-US" sz="2000" dirty="0" err="1">
                <a:latin typeface="Bahnschrift" panose="020B0502040204020203" pitchFamily="34" charset="0"/>
              </a:rPr>
              <a:t>diterminal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55559B-752C-469C-8128-F8B72B499255}"/>
              </a:ext>
            </a:extLst>
          </p:cNvPr>
          <p:cNvSpPr/>
          <p:nvPr/>
        </p:nvSpPr>
        <p:spPr>
          <a:xfrm>
            <a:off x="4100948" y="4843097"/>
            <a:ext cx="6281651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E1AEA2-55E3-4500-86EA-ED16609205E4}"/>
              </a:ext>
            </a:extLst>
          </p:cNvPr>
          <p:cNvSpPr txBox="1"/>
          <p:nvPr/>
        </p:nvSpPr>
        <p:spPr>
          <a:xfrm>
            <a:off x="4238109" y="4982651"/>
            <a:ext cx="614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code .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</p:spTree>
    <p:extLst>
      <p:ext uri="{BB962C8B-B14F-4D97-AF65-F5344CB8AC3E}">
        <p14:creationId xmlns:p14="http://schemas.microsoft.com/office/powerpoint/2010/main" val="2271980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  <a:latin typeface="Bahnschrift" panose="020B0502040204020203" pitchFamily="34" charset="0"/>
              </a:rPr>
              <a:t>Struktur</a:t>
            </a:r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 folder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9260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94FD5-02A9-41DA-B10C-3B61435AA205}"/>
              </a:ext>
            </a:extLst>
          </p:cNvPr>
          <p:cNvSpPr txBox="1"/>
          <p:nvPr/>
        </p:nvSpPr>
        <p:spPr>
          <a:xfrm>
            <a:off x="5680365" y="2292296"/>
            <a:ext cx="6386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Sebelum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memulai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kita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lebih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baik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mempelajari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struktur</a:t>
            </a:r>
            <a:r>
              <a:rPr lang="en-US" sz="2000" dirty="0">
                <a:latin typeface="Bahnschrift" panose="020B0502040204020203" pitchFamily="34" charset="0"/>
              </a:rPr>
              <a:t> folder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kita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B09C7-5E68-462C-A17E-95822F10B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186339"/>
            <a:ext cx="5429008" cy="34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22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  <a:latin typeface="Bahnschrift" panose="020B0502040204020203" pitchFamily="34" charset="0"/>
              </a:rPr>
              <a:t>Struktur</a:t>
            </a:r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 folder #2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9260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BE92A5-38D0-4FE9-A611-02DB69D1E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14839" r="67233" b="8617"/>
          <a:stretch/>
        </p:blipFill>
        <p:spPr>
          <a:xfrm>
            <a:off x="332507" y="2185667"/>
            <a:ext cx="2926079" cy="4040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21EE0C-5017-4109-A5A9-94095487A673}"/>
              </a:ext>
            </a:extLst>
          </p:cNvPr>
          <p:cNvSpPr txBox="1"/>
          <p:nvPr/>
        </p:nvSpPr>
        <p:spPr>
          <a:xfrm>
            <a:off x="3463636" y="2104411"/>
            <a:ext cx="8550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Struktur</a:t>
            </a:r>
            <a:r>
              <a:rPr lang="en-US" sz="2000" dirty="0">
                <a:latin typeface="Bahnschrift" panose="020B0502040204020203" pitchFamily="34" charset="0"/>
              </a:rPr>
              <a:t> folder </a:t>
            </a:r>
            <a:r>
              <a:rPr lang="en-US" sz="2000" dirty="0" err="1">
                <a:latin typeface="Bahnschrift" panose="020B0502040204020203" pitchFamily="34" charset="0"/>
              </a:rPr>
              <a:t>bisa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disebut</a:t>
            </a:r>
            <a:r>
              <a:rPr lang="en-US" sz="2000" dirty="0">
                <a:latin typeface="Bahnschrift" panose="020B0502040204020203" pitchFamily="34" charset="0"/>
              </a:rPr>
              <a:t> pattern, </a:t>
            </a:r>
            <a:r>
              <a:rPr lang="en-US" sz="2000" dirty="0" err="1">
                <a:latin typeface="Bahnschrift" panose="020B0502040204020203" pitchFamily="34" charset="0"/>
              </a:rPr>
              <a:t>dimana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 </a:t>
            </a:r>
            <a:r>
              <a:rPr lang="en-US" sz="2000" dirty="0" err="1">
                <a:latin typeface="Bahnschrift" panose="020B0502040204020203" pitchFamily="34" charset="0"/>
              </a:rPr>
              <a:t>menggunakan</a:t>
            </a:r>
            <a:r>
              <a:rPr lang="en-US" sz="2000" dirty="0">
                <a:latin typeface="Bahnschrift" panose="020B0502040204020203" pitchFamily="34" charset="0"/>
              </a:rPr>
              <a:t> pattern MVC.</a:t>
            </a:r>
            <a:endParaRPr lang="en-US" sz="20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546B1-9B8B-4FFB-947B-3C2617ED11C1}"/>
              </a:ext>
            </a:extLst>
          </p:cNvPr>
          <p:cNvSpPr txBox="1"/>
          <p:nvPr/>
        </p:nvSpPr>
        <p:spPr>
          <a:xfrm>
            <a:off x="3581400" y="2928106"/>
            <a:ext cx="843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kedepannya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permainan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dimulai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folder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app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public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routes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resources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database</a:t>
            </a:r>
            <a:r>
              <a:rPr lang="en-US" sz="2000" dirty="0">
                <a:latin typeface="Bahnschrift" panose="020B0502040204020203" pitchFamily="34" charset="0"/>
              </a:rPr>
              <a:t>, dan file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.env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46178-BFCA-4C60-A5FE-490899CAE1A2}"/>
              </a:ext>
            </a:extLst>
          </p:cNvPr>
          <p:cNvSpPr txBox="1"/>
          <p:nvPr/>
        </p:nvSpPr>
        <p:spPr>
          <a:xfrm>
            <a:off x="3581400" y="3751801"/>
            <a:ext cx="843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App </a:t>
            </a:r>
            <a:r>
              <a:rPr lang="en-US" sz="2000" dirty="0" err="1">
                <a:latin typeface="Bahnschrift" panose="020B0502040204020203" pitchFamily="34" charset="0"/>
              </a:rPr>
              <a:t>berisi</a:t>
            </a:r>
            <a:r>
              <a:rPr lang="en-US" sz="2000" dirty="0">
                <a:latin typeface="Bahnschrift" panose="020B0502040204020203" pitchFamily="34" charset="0"/>
              </a:rPr>
              <a:t> folder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pattern </a:t>
            </a:r>
            <a:r>
              <a:rPr lang="en-US" sz="2000" dirty="0" err="1">
                <a:latin typeface="Bahnschrift" panose="020B0502040204020203" pitchFamily="34" charset="0"/>
              </a:rPr>
              <a:t>mvc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tetapi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view </a:t>
            </a:r>
            <a:r>
              <a:rPr lang="en-US" sz="2000" dirty="0" err="1">
                <a:latin typeface="Bahnschrift" panose="020B0502040204020203" pitchFamily="34" charset="0"/>
              </a:rPr>
              <a:t>berada</a:t>
            </a:r>
            <a:r>
              <a:rPr lang="en-US" sz="2000" dirty="0">
                <a:latin typeface="Bahnschrift" panose="020B0502040204020203" pitchFamily="34" charset="0"/>
              </a:rPr>
              <a:t> di resources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Database </a:t>
            </a:r>
            <a:r>
              <a:rPr lang="en-US" sz="2000" dirty="0" err="1">
                <a:latin typeface="Bahnschrift" panose="020B0502040204020203" pitchFamily="34" charset="0"/>
              </a:rPr>
              <a:t>berisi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migrasi</a:t>
            </a:r>
            <a:r>
              <a:rPr lang="en-US" sz="2000" dirty="0">
                <a:latin typeface="Bahnschrift" panose="020B0502040204020203" pitchFamily="34" charset="0"/>
              </a:rPr>
              <a:t>, seeding, dan factory -&gt; </a:t>
            </a:r>
            <a:r>
              <a:rPr lang="en-US" sz="2000" dirty="0" err="1">
                <a:latin typeface="Bahnschrift" panose="020B0502040204020203" pitchFamily="34" charset="0"/>
              </a:rPr>
              <a:t>nanti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dibahas</a:t>
            </a:r>
            <a:endParaRPr lang="en-US" sz="2000" dirty="0">
              <a:latin typeface="Bahnschrift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Routes </a:t>
            </a:r>
            <a:r>
              <a:rPr lang="en-US" sz="2000" dirty="0" err="1">
                <a:latin typeface="Bahnschrift" panose="020B0502040204020203" pitchFamily="34" charset="0"/>
              </a:rPr>
              <a:t>berisi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penjaluran</a:t>
            </a:r>
            <a:r>
              <a:rPr lang="en-US" sz="2000" dirty="0">
                <a:latin typeface="Bahnschrift" panose="020B0502040204020203" pitchFamily="34" charset="0"/>
              </a:rPr>
              <a:t> web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Resources </a:t>
            </a:r>
            <a:r>
              <a:rPr lang="en-US" sz="2000" dirty="0" err="1">
                <a:latin typeface="Bahnschrift" panose="020B0502040204020203" pitchFamily="34" charset="0"/>
              </a:rPr>
              <a:t>berisi</a:t>
            </a:r>
            <a:r>
              <a:rPr lang="en-US" sz="2000" dirty="0">
                <a:latin typeface="Bahnschrift" panose="020B0502040204020203" pitchFamily="34" charset="0"/>
              </a:rPr>
              <a:t> views dan </a:t>
            </a:r>
            <a:r>
              <a:rPr lang="en-US" sz="2000" dirty="0" err="1">
                <a:latin typeface="Bahnschrift" panose="020B0502040204020203" pitchFamily="34" charset="0"/>
              </a:rPr>
              <a:t>apapun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package third-party </a:t>
            </a:r>
            <a:r>
              <a:rPr lang="en-US" sz="2000" dirty="0" err="1">
                <a:latin typeface="Bahnschrift" panose="020B0502040204020203" pitchFamily="34" charset="0"/>
              </a:rPr>
              <a:t>seperti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Bahnschrif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tailwindcss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Bahnschrif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atau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apapun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terkait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Bahnschrift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Nodejs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Public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folder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secara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pribadi</a:t>
            </a:r>
            <a:r>
              <a:rPr lang="en-US" sz="2000" dirty="0">
                <a:latin typeface="Bahnschrift" panose="020B0502040204020203" pitchFamily="34" charset="0"/>
              </a:rPr>
              <a:t> file-file yang </a:t>
            </a:r>
            <a:r>
              <a:rPr lang="en-US" sz="2000" dirty="0" err="1">
                <a:latin typeface="Bahnschrift" panose="020B0502040204020203" pitchFamily="34" charset="0"/>
              </a:rPr>
              <a:t>terhubung</a:t>
            </a:r>
            <a:r>
              <a:rPr lang="en-US" sz="2000" dirty="0">
                <a:latin typeface="Bahnschrift" panose="020B0502040204020203" pitchFamily="34" charset="0"/>
              </a:rPr>
              <a:t> dan </a:t>
            </a:r>
            <a:r>
              <a:rPr lang="en-US" sz="2000" dirty="0" err="1">
                <a:latin typeface="Bahnschrift" panose="020B0502040204020203" pitchFamily="34" charset="0"/>
              </a:rPr>
              <a:t>bukan</a:t>
            </a:r>
            <a:r>
              <a:rPr lang="en-US" sz="2000" dirty="0">
                <a:latin typeface="Bahnschrift" panose="020B0502040204020203" pitchFamily="34" charset="0"/>
              </a:rPr>
              <a:t> third-party.</a:t>
            </a:r>
          </a:p>
        </p:txBody>
      </p:sp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1271AF09-627B-46F7-8EC8-4B74FC8D14E7}"/>
              </a:ext>
            </a:extLst>
          </p:cNvPr>
          <p:cNvSpPr txBox="1"/>
          <p:nvPr/>
        </p:nvSpPr>
        <p:spPr>
          <a:xfrm>
            <a:off x="415636" y="63083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https://laravel.com/docs/9.x/structure#introduction</a:t>
            </a:r>
          </a:p>
        </p:txBody>
      </p:sp>
    </p:spTree>
    <p:extLst>
      <p:ext uri="{BB962C8B-B14F-4D97-AF65-F5344CB8AC3E}">
        <p14:creationId xmlns:p14="http://schemas.microsoft.com/office/powerpoint/2010/main" val="110132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Artisan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73736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A3025-4112-42D5-8A9F-71ABF1A6B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2201396"/>
            <a:ext cx="4793674" cy="33478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0D6342-0035-4F97-8127-431A05E68C02}"/>
              </a:ext>
            </a:extLst>
          </p:cNvPr>
          <p:cNvSpPr txBox="1"/>
          <p:nvPr/>
        </p:nvSpPr>
        <p:spPr>
          <a:xfrm>
            <a:off x="4682836" y="2201396"/>
            <a:ext cx="7398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Artisan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perintah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</a:t>
            </a:r>
            <a:r>
              <a:rPr lang="en-US" sz="2000" dirty="0">
                <a:latin typeface="Bahnschrift" panose="020B0502040204020203" pitchFamily="34" charset="0"/>
              </a:rPr>
              <a:t>, yang </a:t>
            </a:r>
            <a:r>
              <a:rPr lang="en-US" sz="2000" dirty="0" err="1">
                <a:latin typeface="Bahnschrift" panose="020B0502040204020203" pitchFamily="34" charset="0"/>
              </a:rPr>
              <a:t>harus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diketikan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terminal. Kata artisan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memanggil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file </a:t>
            </a:r>
            <a:r>
              <a:rPr lang="en-US" sz="2000" dirty="0" err="1">
                <a:latin typeface="Bahnschrift" panose="020B0502040204020203" pitchFamily="34" charset="0"/>
              </a:rPr>
              <a:t>bernama</a:t>
            </a:r>
            <a:r>
              <a:rPr lang="en-US" sz="2000" dirty="0">
                <a:latin typeface="Bahnschrift" panose="020B0502040204020203" pitchFamily="34" charset="0"/>
              </a:rPr>
              <a:t> artisan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. </a:t>
            </a:r>
            <a:r>
              <a:rPr lang="en-US" sz="2000" dirty="0" err="1">
                <a:latin typeface="Bahnschrift" panose="020B0502040204020203" pitchFamily="34" charset="0"/>
              </a:rPr>
              <a:t>Saat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dipanggil</a:t>
            </a:r>
            <a:r>
              <a:rPr lang="en-US" sz="2000" dirty="0">
                <a:latin typeface="Bahnschrift" panose="020B0502040204020203" pitchFamily="34" charset="0"/>
              </a:rPr>
              <a:t>, file artisan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memanggil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perintah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tersedia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melakukan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sesuatu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seperti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mengakses</a:t>
            </a:r>
            <a:r>
              <a:rPr lang="en-US" sz="2000" dirty="0">
                <a:latin typeface="Bahnschrift" panose="020B0502040204020203" pitchFamily="34" charset="0"/>
              </a:rPr>
              <a:t> tinker, </a:t>
            </a:r>
            <a:r>
              <a:rPr lang="en-US" sz="2000" dirty="0" err="1">
                <a:latin typeface="Bahnschrift" panose="020B0502040204020203" pitchFamily="34" charset="0"/>
              </a:rPr>
              <a:t>membuat</a:t>
            </a:r>
            <a:r>
              <a:rPr lang="en-US" sz="2000" dirty="0">
                <a:latin typeface="Bahnschrift" panose="020B0502040204020203" pitchFamily="34" charset="0"/>
              </a:rPr>
              <a:t> controller, </a:t>
            </a:r>
            <a:r>
              <a:rPr lang="en-US" sz="2000" dirty="0" err="1">
                <a:latin typeface="Bahnschrift" panose="020B0502040204020203" pitchFamily="34" charset="0"/>
              </a:rPr>
              <a:t>migrasi</a:t>
            </a:r>
            <a:r>
              <a:rPr lang="en-US" sz="2000" dirty="0">
                <a:latin typeface="Bahnschrift" panose="020B0502040204020203" pitchFamily="34" charset="0"/>
              </a:rPr>
              <a:t>, seeding, </a:t>
            </a:r>
            <a:r>
              <a:rPr lang="en-US" sz="2000" dirty="0" err="1">
                <a:latin typeface="Bahnschrift" panose="020B0502040204020203" pitchFamily="34" charset="0"/>
              </a:rPr>
              <a:t>dll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60FA93-3126-458C-8838-D7D0155D272C}"/>
              </a:ext>
            </a:extLst>
          </p:cNvPr>
          <p:cNvSpPr/>
          <p:nvPr/>
        </p:nvSpPr>
        <p:spPr>
          <a:xfrm>
            <a:off x="4807530" y="4753604"/>
            <a:ext cx="6281651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3FA79-54AC-4624-BC40-E66F37FCD452}"/>
              </a:ext>
            </a:extLst>
          </p:cNvPr>
          <p:cNvSpPr txBox="1"/>
          <p:nvPr/>
        </p:nvSpPr>
        <p:spPr>
          <a:xfrm>
            <a:off x="4944691" y="4893158"/>
            <a:ext cx="614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php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list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23" name="TextBox 22">
            <a:hlinkClick r:id="rId3"/>
            <a:extLst>
              <a:ext uri="{FF2B5EF4-FFF2-40B4-BE49-F238E27FC236}">
                <a16:creationId xmlns:a16="http://schemas.microsoft.com/office/drawing/2014/main" id="{4C132879-3E12-4F1B-A32A-C97B27B9CDB8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https://laravel.com/docs/9.x/artisan#introduction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CE688B-C9A1-4666-8085-0DD9F2006EC6}"/>
              </a:ext>
            </a:extLst>
          </p:cNvPr>
          <p:cNvSpPr txBox="1"/>
          <p:nvPr/>
        </p:nvSpPr>
        <p:spPr>
          <a:xfrm>
            <a:off x="4682836" y="4172991"/>
            <a:ext cx="73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Jalankan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kode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pada folder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dan  </a:t>
            </a:r>
            <a:r>
              <a:rPr lang="en-US" sz="2000" dirty="0" err="1">
                <a:latin typeface="Bahnschrift" panose="020B0502040204020203" pitchFamily="34" charset="0"/>
              </a:rPr>
              <a:t>diterminal</a:t>
            </a: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6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9693EC7-9D96-4D80-8E36-80C5CBFCB8D6}"/>
              </a:ext>
            </a:extLst>
          </p:cNvPr>
          <p:cNvSpPr/>
          <p:nvPr/>
        </p:nvSpPr>
        <p:spPr>
          <a:xfrm>
            <a:off x="6224154" y="2466109"/>
            <a:ext cx="5763492" cy="3573687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3953EE-77C8-4A1C-8E5B-B763F5A7A83B}"/>
              </a:ext>
            </a:extLst>
          </p:cNvPr>
          <p:cNvSpPr/>
          <p:nvPr/>
        </p:nvSpPr>
        <p:spPr>
          <a:xfrm>
            <a:off x="204354" y="2466110"/>
            <a:ext cx="5891646" cy="3573687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Artisan #2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73736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1E8F4-0497-4AB1-89B8-E4DF443B6FAE}"/>
              </a:ext>
            </a:extLst>
          </p:cNvPr>
          <p:cNvSpPr txBox="1"/>
          <p:nvPr/>
        </p:nvSpPr>
        <p:spPr>
          <a:xfrm>
            <a:off x="637308" y="2766578"/>
            <a:ext cx="52681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make:cast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custom Eloquent cast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make:channel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channel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make:command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Artisan command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make:component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view component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make:controller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controller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make:event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event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make:exception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custom exception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make:factory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model factory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make:job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job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make:listener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event listener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make:mail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email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make:middleware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middleware class  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1E7FC-29C5-48E8-9753-E61A309AC196}"/>
              </a:ext>
            </a:extLst>
          </p:cNvPr>
          <p:cNvSpPr txBox="1"/>
          <p:nvPr/>
        </p:nvSpPr>
        <p:spPr>
          <a:xfrm>
            <a:off x="6657108" y="2766578"/>
            <a:ext cx="47500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make:migration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migration file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make:model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Eloquent model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make:notification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notification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make:observer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observer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make:policy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policy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make:provider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/>
              <a:t>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service provider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make:request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form request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make:resource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resource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make:rule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validation rule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make:scope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scope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make:seeder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seeder class</a:t>
            </a:r>
          </a:p>
          <a:p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make:test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 a new test class</a:t>
            </a:r>
          </a:p>
        </p:txBody>
      </p:sp>
    </p:spTree>
    <p:extLst>
      <p:ext uri="{BB962C8B-B14F-4D97-AF65-F5344CB8AC3E}">
        <p14:creationId xmlns:p14="http://schemas.microsoft.com/office/powerpoint/2010/main" val="60330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Route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5544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39CF2-894A-4F5C-BD4E-4AFACEC89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6" r="10407" b="9926"/>
          <a:stretch/>
        </p:blipFill>
        <p:spPr>
          <a:xfrm>
            <a:off x="332508" y="2164838"/>
            <a:ext cx="4696692" cy="3672784"/>
          </a:xfrm>
          <a:prstGeom prst="rect">
            <a:avLst/>
          </a:prstGeom>
        </p:spPr>
      </p:pic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4D69B145-BB27-49B8-90F1-6CFD88EECE9B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https://laravel.com/docs/9.x/routing#view-routes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56C71-F01A-4D49-9481-72688240F219}"/>
              </a:ext>
            </a:extLst>
          </p:cNvPr>
          <p:cNvSpPr txBox="1"/>
          <p:nvPr/>
        </p:nvSpPr>
        <p:spPr>
          <a:xfrm>
            <a:off x="5118100" y="2201396"/>
            <a:ext cx="6963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Route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bagian</a:t>
            </a:r>
            <a:r>
              <a:rPr lang="en-US" sz="2000" dirty="0">
                <a:latin typeface="Bahnschrift" panose="020B0502040204020203" pitchFamily="34" charset="0"/>
              </a:rPr>
              <a:t> paling </a:t>
            </a:r>
            <a:r>
              <a:rPr lang="en-US" sz="2000" dirty="0" err="1">
                <a:latin typeface="Bahnschrift" panose="020B0502040204020203" pitchFamily="34" charset="0"/>
              </a:rPr>
              <a:t>penting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, Uniform Resource Locator </a:t>
            </a:r>
            <a:r>
              <a:rPr lang="en-US" sz="2000" dirty="0" err="1">
                <a:latin typeface="Bahnschrift" panose="020B0502040204020203" pitchFamily="34" charset="0"/>
              </a:rPr>
              <a:t>merupakan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identitas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atau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lebih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simplenya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itu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alamat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menuju</a:t>
            </a:r>
            <a:r>
              <a:rPr lang="en-US" sz="2000" dirty="0">
                <a:latin typeface="Bahnschrift" panose="020B0502040204020203" pitchFamily="34" charset="0"/>
              </a:rPr>
              <a:t> web </a:t>
            </a:r>
            <a:r>
              <a:rPr lang="en-US" sz="2000" dirty="0" err="1">
                <a:latin typeface="Bahnschrift" panose="020B0502040204020203" pitchFamily="34" charset="0"/>
              </a:rPr>
              <a:t>kita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56F1B-1568-4A17-9F16-FA072977F012}"/>
              </a:ext>
            </a:extLst>
          </p:cNvPr>
          <p:cNvSpPr txBox="1"/>
          <p:nvPr/>
        </p:nvSpPr>
        <p:spPr>
          <a:xfrm>
            <a:off x="5118100" y="3420596"/>
            <a:ext cx="6963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fitur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, route </a:t>
            </a:r>
            <a:r>
              <a:rPr lang="en-US" sz="2000" dirty="0" err="1">
                <a:latin typeface="Bahnschrift" panose="020B0502040204020203" pitchFamily="34" charset="0"/>
              </a:rPr>
              <a:t>terdapat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folder routes dan file </a:t>
            </a:r>
            <a:r>
              <a:rPr lang="en-US" sz="2000" dirty="0" err="1">
                <a:latin typeface="Bahnschrift" panose="020B0502040204020203" pitchFamily="34" charset="0"/>
              </a:rPr>
              <a:t>web.php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dimana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itu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menjadi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tempat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menyimpan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seluruh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alamat</a:t>
            </a:r>
            <a:r>
              <a:rPr lang="en-US" sz="2000" dirty="0">
                <a:latin typeface="Bahnschrift" panose="020B0502040204020203" pitchFamily="34" charset="0"/>
              </a:rPr>
              <a:t> web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kita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723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Route #2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5544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4D69B145-BB27-49B8-90F1-6CFD88EECE9B}"/>
              </a:ext>
            </a:extLst>
          </p:cNvPr>
          <p:cNvSpPr txBox="1"/>
          <p:nvPr/>
        </p:nvSpPr>
        <p:spPr>
          <a:xfrm>
            <a:off x="3140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https://laravel.com/docs/9.x/routing#view-routes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56C71-F01A-4D49-9481-72688240F219}"/>
              </a:ext>
            </a:extLst>
          </p:cNvPr>
          <p:cNvSpPr txBox="1"/>
          <p:nvPr/>
        </p:nvSpPr>
        <p:spPr>
          <a:xfrm>
            <a:off x="5600699" y="2192018"/>
            <a:ext cx="6480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Route </a:t>
            </a:r>
            <a:r>
              <a:rPr lang="en-US" sz="2000" dirty="0" err="1">
                <a:latin typeface="Bahnschrift" panose="020B0502040204020203" pitchFamily="34" charset="0"/>
              </a:rPr>
              <a:t>menggunakan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paket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berasal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pattern facades. Route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paket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menjalankan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penjaluran</a:t>
            </a:r>
            <a:r>
              <a:rPr lang="en-US" sz="2000" dirty="0">
                <a:latin typeface="Bahnschrift" panose="020B0502040204020203" pitchFamily="34" charset="0"/>
              </a:rPr>
              <a:t> website yang </a:t>
            </a:r>
            <a:r>
              <a:rPr lang="en-US" sz="2000" dirty="0" err="1">
                <a:latin typeface="Bahnschrift" panose="020B0502040204020203" pitchFamily="34" charset="0"/>
              </a:rPr>
              <a:t>nanti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diakses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melalui</a:t>
            </a:r>
            <a:r>
              <a:rPr lang="en-US" sz="2000" dirty="0">
                <a:latin typeface="Bahnschrift" panose="020B0502040204020203" pitchFamily="34" charset="0"/>
              </a:rPr>
              <a:t> web browser.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D7980B-DEF7-4F6E-8CB3-D5B17BEAA37F}"/>
              </a:ext>
            </a:extLst>
          </p:cNvPr>
          <p:cNvSpPr/>
          <p:nvPr/>
        </p:nvSpPr>
        <p:spPr>
          <a:xfrm>
            <a:off x="322116" y="2192018"/>
            <a:ext cx="5126183" cy="2607291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53E66-4452-4B85-B4FC-E2607467F1C3}"/>
              </a:ext>
            </a:extLst>
          </p:cNvPr>
          <p:cNvSpPr txBox="1"/>
          <p:nvPr/>
        </p:nvSpPr>
        <p:spPr>
          <a:xfrm>
            <a:off x="469320" y="2437061"/>
            <a:ext cx="49027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b="1" i="1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Facades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'welcome'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dirty="0">
              <a:solidFill>
                <a:srgbClr val="BECFDA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AF7673-B8A7-4DF8-8893-E8BFB9648825}"/>
              </a:ext>
            </a:extLst>
          </p:cNvPr>
          <p:cNvSpPr txBox="1"/>
          <p:nvPr/>
        </p:nvSpPr>
        <p:spPr>
          <a:xfrm>
            <a:off x="5600699" y="3515457"/>
            <a:ext cx="6480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Kode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penjaluran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disamping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bermakna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bahwa</a:t>
            </a:r>
            <a:r>
              <a:rPr lang="en-US" sz="2000" dirty="0">
                <a:latin typeface="Bahnschrift" panose="020B0502040204020203" pitchFamily="34" charset="0"/>
              </a:rPr>
              <a:t> route yang </a:t>
            </a:r>
            <a:r>
              <a:rPr lang="en-US" sz="2000" dirty="0" err="1">
                <a:latin typeface="Bahnschrift" panose="020B0502040204020203" pitchFamily="34" charset="0"/>
              </a:rPr>
              <a:t>dipanggil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menggunakan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metode</a:t>
            </a:r>
            <a:r>
              <a:rPr lang="en-US" sz="2000" dirty="0">
                <a:latin typeface="Bahnschrift" panose="020B0502040204020203" pitchFamily="34" charset="0"/>
              </a:rPr>
              <a:t> get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fungsi</a:t>
            </a:r>
            <a:r>
              <a:rPr lang="en-US" sz="2000" dirty="0">
                <a:latin typeface="Bahnschrift" panose="020B0502040204020203" pitchFamily="34" charset="0"/>
              </a:rPr>
              <a:t> get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memanggil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halaman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request get. Jalur yang </a:t>
            </a:r>
            <a:r>
              <a:rPr lang="en-US" sz="2000" dirty="0" err="1">
                <a:latin typeface="Bahnschrift" panose="020B0502040204020203" pitchFamily="34" charset="0"/>
              </a:rPr>
              <a:t>diambil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“/” yang </a:t>
            </a:r>
            <a:r>
              <a:rPr lang="en-US" sz="2000" dirty="0" err="1">
                <a:latin typeface="Bahnschrift" panose="020B0502040204020203" pitchFamily="34" charset="0"/>
              </a:rPr>
              <a:t>dimana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merujuk</a:t>
            </a:r>
            <a:r>
              <a:rPr lang="en-US" sz="2000" dirty="0">
                <a:latin typeface="Bahnschrift" panose="020B0502040204020203" pitchFamily="34" charset="0"/>
              </a:rPr>
              <a:t> pada </a:t>
            </a:r>
            <a:r>
              <a:rPr lang="en-US" sz="2000" dirty="0" err="1">
                <a:latin typeface="Bahnschrift" panose="020B0502040204020203" pitchFamily="34" charset="0"/>
              </a:rPr>
              <a:t>halaman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awal</a:t>
            </a:r>
            <a:r>
              <a:rPr lang="en-US" sz="2000" dirty="0">
                <a:latin typeface="Bahnschrift" panose="020B0502040204020203" pitchFamily="34" charset="0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E05E5-D329-4F7B-836C-B3BA149B20AE}"/>
              </a:ext>
            </a:extLst>
          </p:cNvPr>
          <p:cNvSpPr txBox="1"/>
          <p:nvPr/>
        </p:nvSpPr>
        <p:spPr>
          <a:xfrm>
            <a:off x="5600699" y="5147917"/>
            <a:ext cx="6480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Tanda “/” </a:t>
            </a:r>
            <a:r>
              <a:rPr lang="en-US" sz="2000" dirty="0" err="1">
                <a:latin typeface="Bahnschrift" panose="020B0502040204020203" pitchFamily="34" charset="0"/>
              </a:rPr>
              <a:t>bisa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diartikan</a:t>
            </a:r>
            <a:r>
              <a:rPr lang="en-US" sz="2000" dirty="0">
                <a:latin typeface="Bahnschrift" panose="020B0502040204020203" pitchFamily="34" charset="0"/>
              </a:rPr>
              <a:t> “/</a:t>
            </a:r>
            <a:r>
              <a:rPr lang="en-US" sz="2000" dirty="0" err="1">
                <a:latin typeface="Bahnschrift" panose="020B0502040204020203" pitchFamily="34" charset="0"/>
              </a:rPr>
              <a:t>index.php</a:t>
            </a:r>
            <a:r>
              <a:rPr lang="en-US" sz="2000" dirty="0">
                <a:latin typeface="Bahnschrift" panose="020B0502040204020203" pitchFamily="34" charset="0"/>
              </a:rPr>
              <a:t>/”, </a:t>
            </a:r>
            <a:r>
              <a:rPr lang="en-US" sz="2000" dirty="0" err="1">
                <a:latin typeface="Bahnschrift" panose="020B0502040204020203" pitchFamily="34" charset="0"/>
              </a:rPr>
              <a:t>tetapi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itu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sudah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diubah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menjadi</a:t>
            </a:r>
            <a:r>
              <a:rPr lang="en-US" sz="2000" dirty="0">
                <a:latin typeface="Bahnschrift" panose="020B0502040204020203" pitchFamily="34" charset="0"/>
              </a:rPr>
              <a:t> “/” </a:t>
            </a:r>
            <a:r>
              <a:rPr lang="en-US" sz="2000" dirty="0" err="1">
                <a:latin typeface="Bahnschrift" panose="020B0502040204020203" pitchFamily="34" charset="0"/>
              </a:rPr>
              <a:t>saja</a:t>
            </a:r>
            <a:r>
              <a:rPr lang="en-US" sz="2000" dirty="0">
                <a:latin typeface="Bahnschrift" panose="020B0502040204020203" pitchFamily="34" charset="0"/>
              </a:rPr>
              <a:t>. Jadi </a:t>
            </a:r>
            <a:r>
              <a:rPr lang="en-US" sz="2000" dirty="0" err="1">
                <a:latin typeface="Bahnschrift" panose="020B0502040204020203" pitchFamily="34" charset="0"/>
              </a:rPr>
              <a:t>tidak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perlu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ekstensi</a:t>
            </a:r>
            <a:r>
              <a:rPr lang="en-US" sz="2000" dirty="0">
                <a:latin typeface="Bahnschrift" panose="020B0502040204020203" pitchFamily="34" charset="0"/>
              </a:rPr>
              <a:t> file </a:t>
            </a:r>
            <a:r>
              <a:rPr lang="en-US" sz="2000" dirty="0" err="1">
                <a:latin typeface="Bahnschrift" panose="020B0502040204020203" pitchFamily="34" charset="0"/>
              </a:rPr>
              <a:t>index.php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didalamnya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956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Route #3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5544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4D69B145-BB27-49B8-90F1-6CFD88EECE9B}"/>
              </a:ext>
            </a:extLst>
          </p:cNvPr>
          <p:cNvSpPr txBox="1"/>
          <p:nvPr/>
        </p:nvSpPr>
        <p:spPr>
          <a:xfrm>
            <a:off x="3140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https://laravel.com/docs/9.x/routing#view-routes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D7980B-DEF7-4F6E-8CB3-D5B17BEAA37F}"/>
              </a:ext>
            </a:extLst>
          </p:cNvPr>
          <p:cNvSpPr/>
          <p:nvPr/>
        </p:nvSpPr>
        <p:spPr>
          <a:xfrm>
            <a:off x="322116" y="2192018"/>
            <a:ext cx="5126183" cy="2553367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53E66-4452-4B85-B4FC-E2607467F1C3}"/>
              </a:ext>
            </a:extLst>
          </p:cNvPr>
          <p:cNvSpPr txBox="1"/>
          <p:nvPr/>
        </p:nvSpPr>
        <p:spPr>
          <a:xfrm>
            <a:off x="469320" y="2437061"/>
            <a:ext cx="49027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b="1" i="1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Facades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//....</a:t>
            </a:r>
            <a:endParaRPr lang="en-US" dirty="0">
              <a:solidFill>
                <a:srgbClr val="BECFDA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‘/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coba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"halo 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permisa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BF8820-7094-4357-B524-70AC4C6C6CF6}"/>
              </a:ext>
            </a:extLst>
          </p:cNvPr>
          <p:cNvSpPr txBox="1"/>
          <p:nvPr/>
        </p:nvSpPr>
        <p:spPr>
          <a:xfrm>
            <a:off x="5600699" y="2192018"/>
            <a:ext cx="6480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Route::get() </a:t>
            </a:r>
            <a:r>
              <a:rPr lang="en-US" sz="1600" dirty="0" err="1">
                <a:latin typeface="Bahnschrift" panose="020B0502040204020203" pitchFamily="34" charset="0"/>
              </a:rPr>
              <a:t>memiliki</a:t>
            </a:r>
            <a:r>
              <a:rPr lang="en-US" sz="1600" dirty="0">
                <a:latin typeface="Bahnschrift" panose="020B0502040204020203" pitchFamily="34" charset="0"/>
              </a:rPr>
              <a:t> 2 parameter, yang </a:t>
            </a:r>
            <a:r>
              <a:rPr lang="en-US" sz="1600" dirty="0" err="1">
                <a:latin typeface="Bahnschrift" panose="020B0502040204020203" pitchFamily="34" charset="0"/>
              </a:rPr>
              <a:t>pertama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bertipe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datakan</a:t>
            </a:r>
            <a:r>
              <a:rPr lang="en-US" sz="1600" dirty="0">
                <a:latin typeface="Bahnschrift" panose="020B0502040204020203" pitchFamily="34" charset="0"/>
              </a:rPr>
              <a:t> string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URI (Uniform Resource Identifier) yang </a:t>
            </a:r>
            <a:r>
              <a:rPr lang="en-US" sz="1600" dirty="0" err="1">
                <a:latin typeface="Bahnschrift" panose="020B0502040204020203" pitchFamily="34" charset="0"/>
              </a:rPr>
              <a:t>dimana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menandakan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dimana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sebuah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penjaluran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berada</a:t>
            </a:r>
            <a:r>
              <a:rPr lang="en-US" sz="1600" dirty="0">
                <a:latin typeface="Bahnschrift" panose="020B0502040204020203" pitchFamily="34" charset="0"/>
              </a:rPr>
              <a:t> pada “/…”.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BE372-F52F-42FA-9D61-030D7D615A75}"/>
              </a:ext>
            </a:extLst>
          </p:cNvPr>
          <p:cNvSpPr txBox="1"/>
          <p:nvPr/>
        </p:nvSpPr>
        <p:spPr>
          <a:xfrm>
            <a:off x="5595503" y="3067834"/>
            <a:ext cx="6480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Parameter </a:t>
            </a:r>
            <a:r>
              <a:rPr lang="en-US" sz="1600" dirty="0" err="1">
                <a:latin typeface="Bahnschrift" panose="020B0502040204020203" pitchFamily="34" charset="0"/>
              </a:rPr>
              <a:t>ke</a:t>
            </a:r>
            <a:r>
              <a:rPr lang="en-US" sz="1600" dirty="0">
                <a:latin typeface="Bahnschrift" panose="020B0502040204020203" pitchFamily="34" charset="0"/>
              </a:rPr>
              <a:t> 2 </a:t>
            </a:r>
            <a:r>
              <a:rPr lang="en-US" sz="1600" dirty="0" err="1">
                <a:latin typeface="Bahnschrift" panose="020B0502040204020203" pitchFamily="34" charset="0"/>
              </a:rPr>
              <a:t>bertipe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datakan</a:t>
            </a:r>
            <a:r>
              <a:rPr lang="en-US" sz="1600" dirty="0">
                <a:latin typeface="Bahnschrift" panose="020B0502040204020203" pitchFamily="34" charset="0"/>
              </a:rPr>
              <a:t> array, string, callable dan null yang </a:t>
            </a:r>
            <a:r>
              <a:rPr lang="en-US" sz="1600" dirty="0" err="1">
                <a:latin typeface="Bahnschrift" panose="020B0502040204020203" pitchFamily="34" charset="0"/>
              </a:rPr>
              <a:t>dimana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jika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diisi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berisi</a:t>
            </a:r>
            <a:r>
              <a:rPr lang="en-US" sz="1600" dirty="0">
                <a:latin typeface="Bahnschrift" panose="020B0502040204020203" pitchFamily="34" charset="0"/>
              </a:rPr>
              <a:t> null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nilai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defaultnya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C1B4B-0D56-4913-8C44-12EC02E2F2FF}"/>
              </a:ext>
            </a:extLst>
          </p:cNvPr>
          <p:cNvSpPr txBox="1"/>
          <p:nvPr/>
        </p:nvSpPr>
        <p:spPr>
          <a:xfrm>
            <a:off x="5618478" y="3697428"/>
            <a:ext cx="648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Pada </a:t>
            </a:r>
            <a:r>
              <a:rPr lang="en-US" sz="1600" dirty="0" err="1">
                <a:latin typeface="Bahnschrift" panose="020B0502040204020203" pitchFamily="34" charset="0"/>
              </a:rPr>
              <a:t>alamat</a:t>
            </a:r>
            <a:r>
              <a:rPr lang="en-US" sz="1600" dirty="0">
                <a:latin typeface="Bahnschrift" panose="020B0502040204020203" pitchFamily="34" charset="0"/>
              </a:rPr>
              <a:t> “/</a:t>
            </a:r>
            <a:r>
              <a:rPr lang="en-US" sz="1600" dirty="0" err="1">
                <a:latin typeface="Bahnschrift" panose="020B0502040204020203" pitchFamily="34" charset="0"/>
              </a:rPr>
              <a:t>coba</a:t>
            </a:r>
            <a:r>
              <a:rPr lang="en-US" sz="1600" dirty="0">
                <a:latin typeface="Bahnschrift" panose="020B0502040204020203" pitchFamily="34" charset="0"/>
              </a:rPr>
              <a:t>”, </a:t>
            </a:r>
            <a:r>
              <a:rPr lang="en-US" sz="1600" dirty="0" err="1">
                <a:latin typeface="Bahnschrift" panose="020B0502040204020203" pitchFamily="34" charset="0"/>
              </a:rPr>
              <a:t>hasilnya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dislide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selanjutnya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2D6D1AB-4969-4E34-957B-F8A46FAA2D2A}"/>
              </a:ext>
            </a:extLst>
          </p:cNvPr>
          <p:cNvSpPr/>
          <p:nvPr/>
        </p:nvSpPr>
        <p:spPr>
          <a:xfrm>
            <a:off x="5595503" y="4554258"/>
            <a:ext cx="6281651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2E978-5590-4FB6-BD0C-0C9CB9D5177C}"/>
              </a:ext>
            </a:extLst>
          </p:cNvPr>
          <p:cNvSpPr txBox="1"/>
          <p:nvPr/>
        </p:nvSpPr>
        <p:spPr>
          <a:xfrm>
            <a:off x="5732664" y="4693812"/>
            <a:ext cx="614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BFC7D5"/>
                </a:solidFill>
                <a:latin typeface="source-code-pro"/>
              </a:rPr>
              <a:t>http://localhost:8000/coba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D7ED3-F1DB-4865-8A81-67AA1AAFC366}"/>
              </a:ext>
            </a:extLst>
          </p:cNvPr>
          <p:cNvSpPr txBox="1"/>
          <p:nvPr/>
        </p:nvSpPr>
        <p:spPr>
          <a:xfrm>
            <a:off x="5618478" y="4080801"/>
            <a:ext cx="8035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Jalankan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diurl</a:t>
            </a:r>
            <a:r>
              <a:rPr lang="en-US" sz="1600" dirty="0">
                <a:latin typeface="Bahnschrift" panose="020B0502040204020203" pitchFamily="34" charset="0"/>
              </a:rPr>
              <a:t> browser.</a:t>
            </a:r>
          </a:p>
        </p:txBody>
      </p:sp>
    </p:spTree>
    <p:extLst>
      <p:ext uri="{BB962C8B-B14F-4D97-AF65-F5344CB8AC3E}">
        <p14:creationId xmlns:p14="http://schemas.microsoft.com/office/powerpoint/2010/main" val="3167465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Route #4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5544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8F230-31CB-48C5-96AD-2BE1B339D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7"/>
          <a:stretch/>
        </p:blipFill>
        <p:spPr>
          <a:xfrm>
            <a:off x="332508" y="2266818"/>
            <a:ext cx="5372100" cy="1401277"/>
          </a:xfrm>
          <a:prstGeom prst="rect">
            <a:avLst/>
          </a:prstGeom>
        </p:spPr>
      </p:pic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C630EBF0-72E6-488B-BFF5-2EE391221C10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https://localhost:8000/coba</a:t>
            </a:r>
          </a:p>
        </p:txBody>
      </p:sp>
    </p:spTree>
    <p:extLst>
      <p:ext uri="{BB962C8B-B14F-4D97-AF65-F5344CB8AC3E}">
        <p14:creationId xmlns:p14="http://schemas.microsoft.com/office/powerpoint/2010/main" val="248309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Route #5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5544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ACB84F-B58E-44B6-8A1A-9C9E849F8D38}"/>
              </a:ext>
            </a:extLst>
          </p:cNvPr>
          <p:cNvSpPr/>
          <p:nvPr/>
        </p:nvSpPr>
        <p:spPr>
          <a:xfrm>
            <a:off x="322116" y="2192018"/>
            <a:ext cx="8059884" cy="2553367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CF7C0-A812-4469-B3D5-3C8F8D608CF2}"/>
              </a:ext>
            </a:extLst>
          </p:cNvPr>
          <p:cNvSpPr txBox="1"/>
          <p:nvPr/>
        </p:nvSpPr>
        <p:spPr>
          <a:xfrm>
            <a:off x="469320" y="2437061"/>
            <a:ext cx="77729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b="1" i="1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Facades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//....</a:t>
            </a:r>
            <a:endParaRPr lang="en-US" dirty="0">
              <a:solidFill>
                <a:srgbClr val="BECFDA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'/{framework}/{word}'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$word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$framework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$word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6531E-38E0-4600-A82C-D523709F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76"/>
          <a:stretch/>
        </p:blipFill>
        <p:spPr>
          <a:xfrm>
            <a:off x="332508" y="4990428"/>
            <a:ext cx="8049492" cy="13745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EDC11B-2230-486F-BFA5-92C2244F48AE}"/>
              </a:ext>
            </a:extLst>
          </p:cNvPr>
          <p:cNvSpPr txBox="1"/>
          <p:nvPr/>
        </p:nvSpPr>
        <p:spPr>
          <a:xfrm>
            <a:off x="8529204" y="2192018"/>
            <a:ext cx="3551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Makna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dari</a:t>
            </a:r>
            <a:r>
              <a:rPr lang="en-US" sz="1600" dirty="0">
                <a:latin typeface="Bahnschrift" panose="020B0502040204020203" pitchFamily="34" charset="0"/>
              </a:rPr>
              <a:t> “{}”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dimana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bisa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menempatkan</a:t>
            </a:r>
            <a:r>
              <a:rPr lang="en-US" sz="1600" dirty="0">
                <a:latin typeface="Bahnschrift" panose="020B0502040204020203" pitchFamily="34" charset="0"/>
              </a:rPr>
              <a:t> data </a:t>
            </a:r>
            <a:r>
              <a:rPr lang="en-US" sz="1600" dirty="0" err="1">
                <a:latin typeface="Bahnschrift" panose="020B0502040204020203" pitchFamily="34" charset="0"/>
              </a:rPr>
              <a:t>sembarang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sesuai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kebutuhan</a:t>
            </a:r>
            <a:r>
              <a:rPr lang="en-US" sz="1600" dirty="0">
                <a:latin typeface="Bahnschrift" panose="020B0502040204020203" pitchFamily="34" charset="0"/>
              </a:rPr>
              <a:t>. </a:t>
            </a:r>
            <a:r>
              <a:rPr lang="en-US" sz="1600" dirty="0" err="1">
                <a:latin typeface="Bahnschrift" panose="020B0502040204020203" pitchFamily="34" charset="0"/>
              </a:rPr>
              <a:t>Misal</a:t>
            </a:r>
            <a:r>
              <a:rPr lang="en-US" sz="1600" dirty="0">
                <a:latin typeface="Bahnschrift" panose="020B0502040204020203" pitchFamily="34" charset="0"/>
              </a:rPr>
              <a:t> data framework </a:t>
            </a:r>
            <a:r>
              <a:rPr lang="en-US" sz="1600" dirty="0" err="1">
                <a:latin typeface="Bahnschrift" panose="020B0502040204020203" pitchFamily="34" charset="0"/>
              </a:rPr>
              <a:t>saya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dengan</a:t>
            </a:r>
            <a:r>
              <a:rPr lang="en-US" sz="1600" dirty="0">
                <a:latin typeface="Bahnschrift" panose="020B0502040204020203" pitchFamily="34" charset="0"/>
              </a:rPr>
              <a:t> kata “</a:t>
            </a:r>
            <a:r>
              <a:rPr lang="en-US" sz="1600" dirty="0">
                <a:solidFill>
                  <a:srgbClr val="FF0000"/>
                </a:solidFill>
                <a:latin typeface="Bahnschrift" panose="020B0502040204020203" pitchFamily="34" charset="0"/>
              </a:rPr>
              <a:t>Laravel</a:t>
            </a:r>
            <a:r>
              <a:rPr lang="en-US" sz="1600" dirty="0">
                <a:latin typeface="Bahnschrift" panose="020B0502040204020203" pitchFamily="34" charset="0"/>
              </a:rPr>
              <a:t>” dan word </a:t>
            </a:r>
            <a:r>
              <a:rPr lang="en-US" sz="1600" dirty="0" err="1">
                <a:latin typeface="Bahnschrift" panose="020B0502040204020203" pitchFamily="34" charset="0"/>
              </a:rPr>
              <a:t>dengan</a:t>
            </a:r>
            <a:r>
              <a:rPr lang="en-US" sz="1600" dirty="0">
                <a:latin typeface="Bahnschrift" panose="020B0502040204020203" pitchFamily="34" charset="0"/>
              </a:rPr>
              <a:t> “</a:t>
            </a:r>
            <a:r>
              <a:rPr lang="en-US" sz="1600" dirty="0" err="1">
                <a:latin typeface="Bahnschrift" panose="020B0502040204020203" pitchFamily="34" charset="0"/>
              </a:rPr>
              <a:t>keren</a:t>
            </a:r>
            <a:r>
              <a:rPr lang="en-US" sz="1600" dirty="0">
                <a:latin typeface="Bahnschrift" panose="020B0502040204020203" pitchFamily="34" charset="0"/>
              </a:rPr>
              <a:t>”.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1BF37-1BDC-4BC9-A450-AE9A17278A7C}"/>
              </a:ext>
            </a:extLst>
          </p:cNvPr>
          <p:cNvSpPr txBox="1"/>
          <p:nvPr/>
        </p:nvSpPr>
        <p:spPr>
          <a:xfrm>
            <a:off x="8529204" y="3523075"/>
            <a:ext cx="3551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Callable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function </a:t>
            </a:r>
            <a:r>
              <a:rPr lang="en-US" sz="1600" dirty="0" err="1">
                <a:latin typeface="Bahnschrift" panose="020B0502040204020203" pitchFamily="34" charset="0"/>
              </a:rPr>
              <a:t>tanpa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nama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menangkap</a:t>
            </a:r>
            <a:r>
              <a:rPr lang="en-US" sz="1600" dirty="0">
                <a:latin typeface="Bahnschrift" panose="020B0502040204020203" pitchFamily="34" charset="0"/>
              </a:rPr>
              <a:t> data </a:t>
            </a:r>
            <a:r>
              <a:rPr lang="en-US" sz="1600" dirty="0" err="1">
                <a:latin typeface="Bahnschrift" panose="020B0502040204020203" pitchFamily="34" charset="0"/>
              </a:rPr>
              <a:t>sembarang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tersebut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menjadi</a:t>
            </a:r>
            <a:r>
              <a:rPr lang="en-US" sz="1600" dirty="0">
                <a:latin typeface="Bahnschrift" panose="020B0502040204020203" pitchFamily="34" charset="0"/>
              </a:rPr>
              <a:t> parameter dan </a:t>
            </a:r>
            <a:r>
              <a:rPr lang="en-US" sz="1600" dirty="0" err="1">
                <a:latin typeface="Bahnschrift" panose="020B0502040204020203" pitchFamily="34" charset="0"/>
              </a:rPr>
              <a:t>nilainya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menjadi</a:t>
            </a:r>
            <a:r>
              <a:rPr lang="en-US" sz="1600" dirty="0">
                <a:latin typeface="Bahnschrift" panose="020B0502040204020203" pitchFamily="34" charset="0"/>
              </a:rPr>
              <a:t> argument.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A685E-B7A4-4465-94F3-E2E378C6310D}"/>
              </a:ext>
            </a:extLst>
          </p:cNvPr>
          <p:cNvSpPr txBox="1"/>
          <p:nvPr/>
        </p:nvSpPr>
        <p:spPr>
          <a:xfrm>
            <a:off x="8529204" y="4854132"/>
            <a:ext cx="3551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Kalian </a:t>
            </a:r>
            <a:r>
              <a:rPr lang="en-US" sz="1600" dirty="0" err="1">
                <a:latin typeface="Bahnschrift" panose="020B0502040204020203" pitchFamily="34" charset="0"/>
              </a:rPr>
              <a:t>bebas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mengisikan</a:t>
            </a:r>
            <a:r>
              <a:rPr lang="en-US" sz="1600" dirty="0">
                <a:latin typeface="Bahnschrift" panose="020B0502040204020203" pitchFamily="34" charset="0"/>
              </a:rPr>
              <a:t> kata “framework” yang kalian </a:t>
            </a:r>
            <a:r>
              <a:rPr lang="en-US" sz="1600" dirty="0" err="1">
                <a:latin typeface="Bahnschrift" panose="020B0502040204020203" pitchFamily="34" charset="0"/>
              </a:rPr>
              <a:t>suka</a:t>
            </a:r>
            <a:r>
              <a:rPr lang="en-US" sz="1600" dirty="0">
                <a:latin typeface="Bahnschrift" panose="020B0502040204020203" pitchFamily="34" charset="0"/>
              </a:rPr>
              <a:t>, dan </a:t>
            </a:r>
            <a:r>
              <a:rPr lang="en-US" sz="1600" dirty="0" err="1">
                <a:latin typeface="Bahnschrift" panose="020B0502040204020203" pitchFamily="34" charset="0"/>
              </a:rPr>
              <a:t>isilah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kedua</a:t>
            </a:r>
            <a:r>
              <a:rPr lang="en-US" sz="1600" dirty="0">
                <a:latin typeface="Bahnschrift" panose="020B0502040204020203" pitchFamily="34" charset="0"/>
              </a:rPr>
              <a:t> parameter </a:t>
            </a:r>
            <a:r>
              <a:rPr lang="en-US" sz="1600" dirty="0" err="1">
                <a:latin typeface="Bahnschrift" panose="020B0502040204020203" pitchFamily="34" charset="0"/>
              </a:rPr>
              <a:t>tersebut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714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9" y="1535472"/>
            <a:ext cx="143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Sejarah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10" y="2058692"/>
            <a:ext cx="143020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BB099-0869-4B7C-AC61-487A305CB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2" y="2104411"/>
            <a:ext cx="3688492" cy="3688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B7C11-2B50-4ECC-9309-DBD17B7B967A}"/>
              </a:ext>
            </a:extLst>
          </p:cNvPr>
          <p:cNvSpPr txBox="1"/>
          <p:nvPr/>
        </p:nvSpPr>
        <p:spPr>
          <a:xfrm>
            <a:off x="4031674" y="2292296"/>
            <a:ext cx="8035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Menurut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pengakuan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creator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</a:t>
            </a:r>
            <a:r>
              <a:rPr lang="en-US" sz="2000" dirty="0">
                <a:latin typeface="Bahnschrift" panose="020B0502040204020203" pitchFamily="34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>
                <a:latin typeface="Bahnschrift" panose="020B0502040204020203" pitchFamily="34" charset="0"/>
              </a:rPr>
              <a:t>Taylor </a:t>
            </a:r>
            <a:r>
              <a:rPr lang="en-US" sz="2000" dirty="0" err="1">
                <a:latin typeface="Bahnschrift" panose="020B0502040204020203" pitchFamily="34" charset="0"/>
              </a:rPr>
              <a:t>Otwell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tidak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menemukan</a:t>
            </a:r>
            <a:r>
              <a:rPr lang="en-US" sz="2000" dirty="0">
                <a:latin typeface="Bahnschrift" panose="020B0502040204020203" pitchFamily="34" charset="0"/>
              </a:rPr>
              <a:t> framework </a:t>
            </a:r>
            <a:r>
              <a:rPr lang="en-US" sz="2000" dirty="0">
                <a:solidFill>
                  <a:srgbClr val="7030A0"/>
                </a:solidFill>
                <a:latin typeface="Bahnschrift" panose="020B0502040204020203" pitchFamily="34" charset="0"/>
              </a:rPr>
              <a:t>PHP </a:t>
            </a:r>
            <a:r>
              <a:rPr lang="en-US" sz="2000" dirty="0">
                <a:latin typeface="Bahnschrift" panose="020B0502040204020203" pitchFamily="34" charset="0"/>
              </a:rPr>
              <a:t>yang </a:t>
            </a:r>
            <a:r>
              <a:rPr lang="en-US" sz="2000" dirty="0" err="1">
                <a:latin typeface="Bahnschrift" panose="020B0502040204020203" pitchFamily="34" charset="0"/>
              </a:rPr>
              <a:t>menurutnya</a:t>
            </a:r>
            <a:r>
              <a:rPr lang="en-US" sz="2000" dirty="0">
                <a:latin typeface="Bahnschrift" panose="020B0502040204020203" pitchFamily="34" charset="0"/>
              </a:rPr>
              <a:t> up to date </a:t>
            </a:r>
            <a:r>
              <a:rPr lang="en-US" sz="2000" dirty="0" err="1">
                <a:latin typeface="Bahnschrift" panose="020B0502040204020203" pitchFamily="34" charset="0"/>
              </a:rPr>
              <a:t>terhadap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versi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bahasa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tersebut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  <a:endParaRPr lang="en-US" sz="2000" dirty="0">
              <a:solidFill>
                <a:srgbClr val="7030A0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1A4E9-B6F6-4092-988D-8E4CA20CA407}"/>
              </a:ext>
            </a:extLst>
          </p:cNvPr>
          <p:cNvSpPr txBox="1"/>
          <p:nvPr/>
        </p:nvSpPr>
        <p:spPr>
          <a:xfrm>
            <a:off x="4042346" y="3429000"/>
            <a:ext cx="8035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Karena </a:t>
            </a:r>
            <a:r>
              <a:rPr lang="en-US" sz="2000" dirty="0" err="1">
                <a:latin typeface="Bahnschrift" panose="020B0502040204020203" pitchFamily="34" charset="0"/>
              </a:rPr>
              <a:t>itulah</a:t>
            </a:r>
            <a:r>
              <a:rPr lang="en-US" sz="2000" dirty="0">
                <a:latin typeface="Bahnschrift" panose="020B0502040204020203" pitchFamily="34" charset="0"/>
              </a:rPr>
              <a:t> pada </a:t>
            </a:r>
            <a:r>
              <a:rPr lang="en-US" sz="2000" dirty="0" err="1">
                <a:latin typeface="Bahnschrift" panose="020B0502040204020203" pitchFamily="34" charset="0"/>
              </a:rPr>
              <a:t>tahun</a:t>
            </a:r>
            <a:r>
              <a:rPr lang="en-US" sz="2000" dirty="0">
                <a:latin typeface="Bahnschrift" panose="020B0502040204020203" pitchFamily="34" charset="0"/>
              </a:rPr>
              <a:t> 2011, Taylor </a:t>
            </a:r>
            <a:r>
              <a:rPr lang="en-US" sz="2000" dirty="0" err="1">
                <a:latin typeface="Bahnschrift" panose="020B0502040204020203" pitchFamily="34" charset="0"/>
              </a:rPr>
              <a:t>Otwell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mengembangkan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projek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persyaratan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awal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versi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Bahnschrift" panose="020B0502040204020203" pitchFamily="34" charset="0"/>
              </a:rPr>
              <a:t>PHP </a:t>
            </a:r>
            <a:r>
              <a:rPr lang="en-US" sz="2000" dirty="0">
                <a:latin typeface="Bahnschrift" panose="020B0502040204020203" pitchFamily="34" charset="0"/>
              </a:rPr>
              <a:t>5 </a:t>
            </a:r>
            <a:r>
              <a:rPr lang="en-US" sz="2000" dirty="0" err="1">
                <a:latin typeface="Bahnschrift" panose="020B0502040204020203" pitchFamily="34" charset="0"/>
              </a:rPr>
              <a:t>keatas</a:t>
            </a:r>
            <a:r>
              <a:rPr lang="en-US" sz="2000" dirty="0">
                <a:latin typeface="Bahnschrift" panose="020B0502040204020203" pitchFamily="34" charset="0"/>
              </a:rPr>
              <a:t>. Pada </a:t>
            </a:r>
            <a:r>
              <a:rPr lang="en-US" sz="2000" dirty="0" err="1">
                <a:latin typeface="Bahnschrift" panose="020B0502040204020203" pitchFamily="34" charset="0"/>
              </a:rPr>
              <a:t>tahun</a:t>
            </a:r>
            <a:r>
              <a:rPr lang="en-US" sz="2000" dirty="0">
                <a:latin typeface="Bahnschrift" panose="020B0502040204020203" pitchFamily="34" charset="0"/>
              </a:rPr>
              <a:t> 2009 </a:t>
            </a:r>
            <a:r>
              <a:rPr lang="en-US" sz="2000" dirty="0" err="1">
                <a:latin typeface="Bahnschrift" panose="020B0502040204020203" pitchFamily="34" charset="0"/>
              </a:rPr>
              <a:t>terbitlah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versi</a:t>
            </a:r>
            <a:r>
              <a:rPr lang="en-US" sz="2000" dirty="0">
                <a:latin typeface="Bahnschrift" panose="020B0502040204020203" pitchFamily="34" charset="0"/>
              </a:rPr>
              <a:t> 5.3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Bahnschrift" panose="020B0502040204020203" pitchFamily="34" charset="0"/>
              </a:rPr>
              <a:t>PHP </a:t>
            </a:r>
            <a:r>
              <a:rPr lang="en-US" sz="2000" dirty="0">
                <a:latin typeface="Bahnschrift" panose="020B0502040204020203" pitchFamily="34" charset="0"/>
              </a:rPr>
              <a:t>dan framework yang </a:t>
            </a:r>
            <a:r>
              <a:rPr lang="en-US" sz="2000" dirty="0" err="1">
                <a:latin typeface="Bahnschrift" panose="020B0502040204020203" pitchFamily="34" charset="0"/>
              </a:rPr>
              <a:t>memiliki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banyak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penggemar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Bahnschrift" panose="020B0502040204020203" pitchFamily="34" charset="0"/>
              </a:rPr>
              <a:t>CodeIgniter.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07E75-9259-4603-9F18-D497411F4714}"/>
              </a:ext>
            </a:extLst>
          </p:cNvPr>
          <p:cNvSpPr txBox="1"/>
          <p:nvPr/>
        </p:nvSpPr>
        <p:spPr>
          <a:xfrm>
            <a:off x="4031673" y="4873480"/>
            <a:ext cx="8035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Bahnschrift" panose="020B0502040204020203" pitchFamily="34" charset="0"/>
              </a:rPr>
              <a:t>CodeIgniter </a:t>
            </a:r>
            <a:r>
              <a:rPr lang="en-US" sz="2000" dirty="0" err="1">
                <a:latin typeface="Bahnschrift" panose="020B0502040204020203" pitchFamily="34" charset="0"/>
              </a:rPr>
              <a:t>Memiliki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kekurangan</a:t>
            </a:r>
            <a:r>
              <a:rPr lang="en-US" sz="2000" dirty="0">
                <a:latin typeface="Bahnschrift" panose="020B0502040204020203" pitchFamily="34" charset="0"/>
              </a:rPr>
              <a:t> pada </a:t>
            </a:r>
            <a:r>
              <a:rPr lang="en-US" sz="2000" dirty="0" err="1">
                <a:latin typeface="Bahnschrift" panose="020B0502040204020203" pitchFamily="34" charset="0"/>
              </a:rPr>
              <a:t>bagian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autentikasi</a:t>
            </a:r>
            <a:r>
              <a:rPr lang="en-US" sz="2000" dirty="0">
                <a:latin typeface="Bahnschrift" panose="020B0502040204020203" pitchFamily="34" charset="0"/>
              </a:rPr>
              <a:t> dan routing, </a:t>
            </a:r>
            <a:r>
              <a:rPr lang="en-US" sz="2000" dirty="0" err="1">
                <a:latin typeface="Bahnschrift" panose="020B0502040204020203" pitchFamily="34" charset="0"/>
              </a:rPr>
              <a:t>sehingga</a:t>
            </a:r>
            <a:r>
              <a:rPr lang="en-US" sz="2000" dirty="0">
                <a:latin typeface="Bahnschrift" panose="020B0502040204020203" pitchFamily="34" charset="0"/>
              </a:rPr>
              <a:t> Taylor </a:t>
            </a:r>
            <a:r>
              <a:rPr lang="en-US" sz="2000" dirty="0" err="1">
                <a:latin typeface="Bahnschrift" panose="020B0502040204020203" pitchFamily="34" charset="0"/>
              </a:rPr>
              <a:t>berinisiatif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mengembangkan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  <a:endParaRPr lang="en-US" sz="2000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64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Route #6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5544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ACB84F-B58E-44B6-8A1A-9C9E849F8D38}"/>
              </a:ext>
            </a:extLst>
          </p:cNvPr>
          <p:cNvSpPr/>
          <p:nvPr/>
        </p:nvSpPr>
        <p:spPr>
          <a:xfrm>
            <a:off x="322116" y="2192018"/>
            <a:ext cx="8059884" cy="2553367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CF7C0-A812-4469-B3D5-3C8F8D608CF2}"/>
              </a:ext>
            </a:extLst>
          </p:cNvPr>
          <p:cNvSpPr txBox="1"/>
          <p:nvPr/>
        </p:nvSpPr>
        <p:spPr>
          <a:xfrm>
            <a:off x="469320" y="2437061"/>
            <a:ext cx="77729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b="1" i="1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Facades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//....</a:t>
            </a:r>
            <a:endParaRPr lang="en-US" dirty="0">
              <a:solidFill>
                <a:srgbClr val="BECFDA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'/user/{name?}'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$name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pakde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$name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EDC11B-2230-486F-BFA5-92C2244F48AE}"/>
              </a:ext>
            </a:extLst>
          </p:cNvPr>
          <p:cNvSpPr txBox="1"/>
          <p:nvPr/>
        </p:nvSpPr>
        <p:spPr>
          <a:xfrm>
            <a:off x="8529204" y="2192018"/>
            <a:ext cx="355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Tanda “?” </a:t>
            </a:r>
            <a:r>
              <a:rPr lang="en-US" sz="1600" dirty="0" err="1">
                <a:latin typeface="Bahnschrift" panose="020B0502040204020203" pitchFamily="34" charset="0"/>
              </a:rPr>
              <a:t>menunjukan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sebuah</a:t>
            </a:r>
            <a:r>
              <a:rPr lang="en-US" sz="1600" dirty="0">
                <a:latin typeface="Bahnschrift" panose="020B0502040204020203" pitchFamily="34" charset="0"/>
              </a:rPr>
              <a:t> data </a:t>
            </a:r>
            <a:r>
              <a:rPr lang="en-US" sz="1600" dirty="0" err="1">
                <a:latin typeface="Bahnschrift" panose="020B0502040204020203" pitchFamily="34" charset="0"/>
              </a:rPr>
              <a:t>sembarang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memiliki</a:t>
            </a:r>
            <a:r>
              <a:rPr lang="en-US" sz="1600" dirty="0">
                <a:latin typeface="Bahnschrift" panose="020B0502040204020203" pitchFamily="34" charset="0"/>
              </a:rPr>
              <a:t> default value.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29104-007A-4C21-9B97-C5CC0D115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77"/>
          <a:stretch/>
        </p:blipFill>
        <p:spPr>
          <a:xfrm>
            <a:off x="332508" y="4990428"/>
            <a:ext cx="8049492" cy="14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2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Route list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6459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ACB84F-B58E-44B6-8A1A-9C9E849F8D38}"/>
              </a:ext>
            </a:extLst>
          </p:cNvPr>
          <p:cNvSpPr/>
          <p:nvPr/>
        </p:nvSpPr>
        <p:spPr>
          <a:xfrm>
            <a:off x="322116" y="4655818"/>
            <a:ext cx="10358584" cy="1580299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CF7C0-A812-4469-B3D5-3C8F8D608CF2}"/>
              </a:ext>
            </a:extLst>
          </p:cNvPr>
          <p:cNvSpPr txBox="1"/>
          <p:nvPr/>
        </p:nvSpPr>
        <p:spPr>
          <a:xfrm>
            <a:off x="469320" y="4900861"/>
            <a:ext cx="10211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GET|HEAD   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coba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..............................................................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GET|HEAD   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..........................................................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GET|HEAD   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sanctum/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csrf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-cookie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Laravel\Sanctum › </a:t>
            </a:r>
            <a:r>
              <a:rPr lang="en-US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CsrfCookieController@show</a:t>
            </a:r>
            <a:endParaRPr lang="en-US" b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GET|HEAD   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user/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{name?}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......................................................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28D5C-5798-42BD-8377-F4D1D3B938F9}"/>
              </a:ext>
            </a:extLst>
          </p:cNvPr>
          <p:cNvSpPr txBox="1"/>
          <p:nvPr/>
        </p:nvSpPr>
        <p:spPr>
          <a:xfrm>
            <a:off x="332509" y="2192018"/>
            <a:ext cx="11453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route </a:t>
            </a:r>
            <a:r>
              <a:rPr lang="en-US" sz="2000" dirty="0" err="1">
                <a:latin typeface="Bahnschrift" panose="020B0502040204020203" pitchFamily="34" charset="0"/>
              </a:rPr>
              <a:t>atau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banyaknya</a:t>
            </a:r>
            <a:r>
              <a:rPr lang="en-US" sz="2000" dirty="0">
                <a:latin typeface="Bahnschrift" panose="020B0502040204020203" pitchFamily="34" charset="0"/>
              </a:rPr>
              <a:t> route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didaftarkan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langsung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sedang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kita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jalankan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kita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bisa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melihatnya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cara</a:t>
            </a:r>
            <a:r>
              <a:rPr lang="en-US" sz="2000" dirty="0">
                <a:latin typeface="Bahnschrift" panose="020B0502040204020203" pitchFamily="34" charset="0"/>
              </a:rPr>
              <a:t>  :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338657-8AFD-4F55-8B42-58D9586B5E53}"/>
              </a:ext>
            </a:extLst>
          </p:cNvPr>
          <p:cNvSpPr/>
          <p:nvPr/>
        </p:nvSpPr>
        <p:spPr>
          <a:xfrm>
            <a:off x="434110" y="3417017"/>
            <a:ext cx="6281651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EB365-5EE7-4F6F-8AC4-0D02B1D3DAE1}"/>
              </a:ext>
            </a:extLst>
          </p:cNvPr>
          <p:cNvSpPr txBox="1"/>
          <p:nvPr/>
        </p:nvSpPr>
        <p:spPr>
          <a:xfrm>
            <a:off x="571271" y="3556571"/>
            <a:ext cx="614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php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route:list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28035-948A-4D02-9C48-8647B653028A}"/>
              </a:ext>
            </a:extLst>
          </p:cNvPr>
          <p:cNvSpPr txBox="1"/>
          <p:nvPr/>
        </p:nvSpPr>
        <p:spPr>
          <a:xfrm>
            <a:off x="322116" y="2899904"/>
            <a:ext cx="73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Jalankan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kode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pada folder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dan  </a:t>
            </a:r>
            <a:r>
              <a:rPr lang="en-US" sz="2000" dirty="0" err="1">
                <a:latin typeface="Bahnschrift" panose="020B0502040204020203" pitchFamily="34" charset="0"/>
              </a:rPr>
              <a:t>diterminal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3396D5-49E8-45CA-87D4-41CE1B197A58}"/>
              </a:ext>
            </a:extLst>
          </p:cNvPr>
          <p:cNvSpPr txBox="1"/>
          <p:nvPr/>
        </p:nvSpPr>
        <p:spPr>
          <a:xfrm>
            <a:off x="322116" y="4188416"/>
            <a:ext cx="73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hasilnya</a:t>
            </a:r>
            <a:r>
              <a:rPr lang="en-US" sz="2000" dirty="0">
                <a:latin typeface="Bahnschrift" panose="020B0502040204020203" pitchFamily="34" charset="0"/>
              </a:rPr>
              <a:t> : </a:t>
            </a:r>
          </a:p>
        </p:txBody>
      </p:sp>
    </p:spTree>
    <p:extLst>
      <p:ext uri="{BB962C8B-B14F-4D97-AF65-F5344CB8AC3E}">
        <p14:creationId xmlns:p14="http://schemas.microsoft.com/office/powerpoint/2010/main" val="300565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Blade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6459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CD8F1-8AB5-44AE-B3E1-5751735F0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0958" r="3586" b="12293"/>
          <a:stretch/>
        </p:blipFill>
        <p:spPr>
          <a:xfrm>
            <a:off x="332508" y="2355568"/>
            <a:ext cx="3948547" cy="34189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EE8B39-2E3F-4011-91DD-79C4E8F31DE2}"/>
              </a:ext>
            </a:extLst>
          </p:cNvPr>
          <p:cNvSpPr txBox="1"/>
          <p:nvPr/>
        </p:nvSpPr>
        <p:spPr>
          <a:xfrm>
            <a:off x="4673601" y="2192018"/>
            <a:ext cx="7407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Engine blade </a:t>
            </a:r>
            <a:r>
              <a:rPr lang="en-US" sz="2000" dirty="0" err="1">
                <a:latin typeface="Bahnschrift" panose="020B0502040204020203" pitchFamily="34" charset="0"/>
              </a:rPr>
              <a:t>adalan</a:t>
            </a:r>
            <a:r>
              <a:rPr lang="en-US" sz="2000" dirty="0">
                <a:latin typeface="Bahnschrift" panose="020B0502040204020203" pitchFamily="34" charset="0"/>
              </a:rPr>
              <a:t> templating yang </a:t>
            </a:r>
            <a:r>
              <a:rPr lang="en-US" sz="2000" dirty="0" err="1">
                <a:latin typeface="Bahnschrift" panose="020B0502040204020203" pitchFamily="34" charset="0"/>
              </a:rPr>
              <a:t>sederhana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namun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kuat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tidak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membatasi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penulisan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terhadap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kode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tampilan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data dan </a:t>
            </a:r>
            <a:r>
              <a:rPr lang="en-US" sz="2000" dirty="0" err="1">
                <a:latin typeface="Bahnschrift" panose="020B0502040204020203" pitchFamily="34" charset="0"/>
              </a:rPr>
              <a:t>membantu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special case.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DE1625-B8E5-4EAB-9EBA-826A5E1099D6}"/>
              </a:ext>
            </a:extLst>
          </p:cNvPr>
          <p:cNvSpPr txBox="1"/>
          <p:nvPr/>
        </p:nvSpPr>
        <p:spPr>
          <a:xfrm>
            <a:off x="4673601" y="3207681"/>
            <a:ext cx="7407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Blade </a:t>
            </a:r>
            <a:r>
              <a:rPr lang="en-US" sz="2000" dirty="0" err="1">
                <a:latin typeface="Bahnschrift" panose="020B0502040204020203" pitchFamily="34" charset="0"/>
              </a:rPr>
              <a:t>memiliki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ekstensi</a:t>
            </a:r>
            <a:r>
              <a:rPr lang="en-US" sz="2000" dirty="0">
                <a:latin typeface="Bahnschrift" panose="020B0502040204020203" pitchFamily="34" charset="0"/>
              </a:rPr>
              <a:t> file “.</a:t>
            </a:r>
            <a:r>
              <a:rPr lang="en-US" sz="2000" dirty="0" err="1">
                <a:latin typeface="Bahnschrift" panose="020B0502040204020203" pitchFamily="34" charset="0"/>
              </a:rPr>
              <a:t>blade.php</a:t>
            </a:r>
            <a:r>
              <a:rPr lang="en-US" sz="2000" dirty="0">
                <a:latin typeface="Bahnschrift" panose="020B0502040204020203" pitchFamily="34" charset="0"/>
              </a:rPr>
              <a:t>” dan </a:t>
            </a:r>
            <a:r>
              <a:rPr lang="en-US" sz="2000" dirty="0" err="1">
                <a:latin typeface="Bahnschrift" panose="020B0502040204020203" pitchFamily="34" charset="0"/>
              </a:rPr>
              <a:t>berada</a:t>
            </a:r>
            <a:r>
              <a:rPr lang="en-US" sz="2000" dirty="0">
                <a:latin typeface="Bahnschrift" panose="020B0502040204020203" pitchFamily="34" charset="0"/>
              </a:rPr>
              <a:t> pada folder “resources/views”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CE11D9-7C95-4650-B6BD-29EFF761D37D}"/>
              </a:ext>
            </a:extLst>
          </p:cNvPr>
          <p:cNvSpPr txBox="1"/>
          <p:nvPr/>
        </p:nvSpPr>
        <p:spPr>
          <a:xfrm>
            <a:off x="4673601" y="3921219"/>
            <a:ext cx="7407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Mari </a:t>
            </a:r>
            <a:r>
              <a:rPr lang="en-US" sz="2000" dirty="0" err="1">
                <a:latin typeface="Bahnschrift" panose="020B0502040204020203" pitchFamily="34" charset="0"/>
              </a:rPr>
              <a:t>buat</a:t>
            </a:r>
            <a:r>
              <a:rPr lang="en-US" sz="2000" dirty="0">
                <a:latin typeface="Bahnschrift" panose="020B0502040204020203" pitchFamily="34" charset="0"/>
              </a:rPr>
              <a:t> file blade, ctrl + n </a:t>
            </a:r>
            <a:r>
              <a:rPr lang="en-US" sz="2000" dirty="0" err="1">
                <a:latin typeface="Bahnschrift" panose="020B0502040204020203" pitchFamily="34" charset="0"/>
              </a:rPr>
              <a:t>atau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arahkan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membuat</a:t>
            </a:r>
            <a:r>
              <a:rPr lang="en-US" sz="2000" dirty="0">
                <a:latin typeface="Bahnschrift" panose="020B0502040204020203" pitchFamily="34" charset="0"/>
              </a:rPr>
              <a:t> file. </a:t>
            </a:r>
            <a:r>
              <a:rPr lang="en-US" sz="2000" dirty="0" err="1">
                <a:latin typeface="Bahnschrift" panose="020B0502040204020203" pitchFamily="34" charset="0"/>
              </a:rPr>
              <a:t>Buatlah</a:t>
            </a:r>
            <a:r>
              <a:rPr lang="en-US" sz="2000" dirty="0">
                <a:latin typeface="Bahnschrift" panose="020B0502040204020203" pitchFamily="34" charset="0"/>
              </a:rPr>
              <a:t> file </a:t>
            </a:r>
            <a:r>
              <a:rPr lang="en-US" sz="2000" dirty="0" err="1">
                <a:latin typeface="Bahnschrift" panose="020B0502040204020203" pitchFamily="34" charset="0"/>
              </a:rPr>
              <a:t>seperti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dibawah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difolder</a:t>
            </a:r>
            <a:r>
              <a:rPr lang="en-US" sz="2000" dirty="0">
                <a:latin typeface="Bahnschrift" panose="020B0502040204020203" pitchFamily="34" charset="0"/>
              </a:rPr>
              <a:t> “resources/views”.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06B809-70CF-43B3-BD9C-BAC6B02CA707}"/>
              </a:ext>
            </a:extLst>
          </p:cNvPr>
          <p:cNvSpPr/>
          <p:nvPr/>
        </p:nvSpPr>
        <p:spPr>
          <a:xfrm>
            <a:off x="4770816" y="4791676"/>
            <a:ext cx="6281651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1B8600-9551-425F-B318-AF4269087158}"/>
              </a:ext>
            </a:extLst>
          </p:cNvPr>
          <p:cNvSpPr txBox="1"/>
          <p:nvPr/>
        </p:nvSpPr>
        <p:spPr>
          <a:xfrm>
            <a:off x="4907977" y="4931230"/>
            <a:ext cx="614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coba.blade.php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24" name="TextBox 23">
            <a:hlinkClick r:id="rId3"/>
            <a:extLst>
              <a:ext uri="{FF2B5EF4-FFF2-40B4-BE49-F238E27FC236}">
                <a16:creationId xmlns:a16="http://schemas.microsoft.com/office/drawing/2014/main" id="{70E5AE6C-29F4-4B2F-B821-88F06C8774BA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https://laravel.com/docs/9.x/blade#introduction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5023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Blade #2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6459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65E293-4D44-4E25-B724-22E8C5BA0141}"/>
              </a:ext>
            </a:extLst>
          </p:cNvPr>
          <p:cNvSpPr/>
          <p:nvPr/>
        </p:nvSpPr>
        <p:spPr>
          <a:xfrm>
            <a:off x="415636" y="2543631"/>
            <a:ext cx="7232073" cy="1091444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BF4D3-CACE-426C-A8FD-923663269A5F}"/>
              </a:ext>
            </a:extLst>
          </p:cNvPr>
          <p:cNvSpPr txBox="1"/>
          <p:nvPr/>
        </p:nvSpPr>
        <p:spPr>
          <a:xfrm>
            <a:off x="565264" y="2673854"/>
            <a:ext cx="3895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1" i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sz="1600" b="1" i="1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php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"halo </a:t>
            </a:r>
            <a:r>
              <a:rPr lang="en-US" sz="16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permisa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i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DAFFD-2AE9-493D-8C97-0A017B502B54}"/>
              </a:ext>
            </a:extLst>
          </p:cNvPr>
          <p:cNvSpPr txBox="1"/>
          <p:nvPr/>
        </p:nvSpPr>
        <p:spPr>
          <a:xfrm>
            <a:off x="7883235" y="2192018"/>
            <a:ext cx="4197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Penulisan</a:t>
            </a:r>
            <a:r>
              <a:rPr lang="en-US" sz="1600" dirty="0">
                <a:latin typeface="Bahnschrift" panose="020B0502040204020203" pitchFamily="34" charset="0"/>
              </a:rPr>
              <a:t> data </a:t>
            </a:r>
            <a:r>
              <a:rPr lang="en-US" sz="1600" dirty="0" err="1">
                <a:latin typeface="Bahnschrift" panose="020B0502040204020203" pitchFamily="34" charset="0"/>
              </a:rPr>
              <a:t>php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seperti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masih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namun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nanti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saya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bahas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bagaimana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menampilkan</a:t>
            </a:r>
            <a:r>
              <a:rPr lang="en-US" sz="1600" dirty="0">
                <a:latin typeface="Bahnschrift" panose="020B0502040204020203" pitchFamily="34" charset="0"/>
              </a:rPr>
              <a:t> data yang </a:t>
            </a:r>
            <a:r>
              <a:rPr lang="en-US" sz="1600" dirty="0" err="1">
                <a:latin typeface="Bahnschrift" panose="020B0502040204020203" pitchFamily="34" charset="0"/>
              </a:rPr>
              <a:t>lebih</a:t>
            </a:r>
            <a:r>
              <a:rPr lang="en-US" sz="1600" dirty="0">
                <a:latin typeface="Bahnschrift" panose="020B0502040204020203" pitchFamily="34" charset="0"/>
              </a:rPr>
              <a:t> simple.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1AFBA9-EB86-4EAC-B16D-8BB7A43DA0B6}"/>
              </a:ext>
            </a:extLst>
          </p:cNvPr>
          <p:cNvSpPr txBox="1"/>
          <p:nvPr/>
        </p:nvSpPr>
        <p:spPr>
          <a:xfrm>
            <a:off x="7883235" y="3098288"/>
            <a:ext cx="419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Sekarang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jalankan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E619BE-2FD9-4662-8FBF-1ECA73844F31}"/>
              </a:ext>
            </a:extLst>
          </p:cNvPr>
          <p:cNvSpPr/>
          <p:nvPr/>
        </p:nvSpPr>
        <p:spPr>
          <a:xfrm>
            <a:off x="7990606" y="3711022"/>
            <a:ext cx="3803927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A06940-F7A7-4786-B267-B6D9912E4595}"/>
              </a:ext>
            </a:extLst>
          </p:cNvPr>
          <p:cNvSpPr txBox="1"/>
          <p:nvPr/>
        </p:nvSpPr>
        <p:spPr>
          <a:xfrm>
            <a:off x="8055496" y="3850576"/>
            <a:ext cx="3720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BFC7D5"/>
                </a:solidFill>
                <a:latin typeface="source-code-pro"/>
              </a:rPr>
              <a:t>p</a:t>
            </a:r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serve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26" name="TextBox 25">
            <a:hlinkClick r:id="rId2"/>
            <a:extLst>
              <a:ext uri="{FF2B5EF4-FFF2-40B4-BE49-F238E27FC236}">
                <a16:creationId xmlns:a16="http://schemas.microsoft.com/office/drawing/2014/main" id="{CB9179C6-E85A-4F9F-B843-91165FCC1C54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http://localhost:8000/coba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1D854A9-58A6-47FE-860A-42CB8B2B8E43}"/>
              </a:ext>
            </a:extLst>
          </p:cNvPr>
          <p:cNvSpPr/>
          <p:nvPr/>
        </p:nvSpPr>
        <p:spPr>
          <a:xfrm>
            <a:off x="397467" y="4129378"/>
            <a:ext cx="7232073" cy="1091444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75EF84-8FF1-42E2-A19F-1636B1987255}"/>
              </a:ext>
            </a:extLst>
          </p:cNvPr>
          <p:cNvSpPr txBox="1"/>
          <p:nvPr/>
        </p:nvSpPr>
        <p:spPr>
          <a:xfrm>
            <a:off x="565264" y="4222414"/>
            <a:ext cx="6102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coba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coba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2C74A5-50A4-44C2-AA72-47A42F9A074E}"/>
              </a:ext>
            </a:extLst>
          </p:cNvPr>
          <p:cNvSpPr txBox="1"/>
          <p:nvPr/>
        </p:nvSpPr>
        <p:spPr>
          <a:xfrm>
            <a:off x="263023" y="2131676"/>
            <a:ext cx="419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Bladenya</a:t>
            </a:r>
            <a:r>
              <a:rPr lang="en-US" sz="1600" dirty="0">
                <a:latin typeface="Bahnschrift" panose="020B0502040204020203" pitchFamily="34" charset="0"/>
              </a:rPr>
              <a:t> 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DB9CCA-6DAF-4110-AC6F-BEEBAE8428E3}"/>
              </a:ext>
            </a:extLst>
          </p:cNvPr>
          <p:cNvSpPr txBox="1"/>
          <p:nvPr/>
        </p:nvSpPr>
        <p:spPr>
          <a:xfrm>
            <a:off x="332508" y="3728111"/>
            <a:ext cx="419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Route : </a:t>
            </a:r>
          </a:p>
        </p:txBody>
      </p:sp>
    </p:spTree>
    <p:extLst>
      <p:ext uri="{BB962C8B-B14F-4D97-AF65-F5344CB8AC3E}">
        <p14:creationId xmlns:p14="http://schemas.microsoft.com/office/powerpoint/2010/main" val="677124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Blade #3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6459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D0417B-20E8-4A6E-9A00-41F56600E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363"/>
          <a:stretch/>
        </p:blipFill>
        <p:spPr>
          <a:xfrm>
            <a:off x="332508" y="2291837"/>
            <a:ext cx="9587345" cy="143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56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Blade #4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6459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FC1D930-7551-48A8-B05F-08A7AF4C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111779"/>
              </p:ext>
            </p:extLst>
          </p:nvPr>
        </p:nvGraphicFramePr>
        <p:xfrm>
          <a:off x="332507" y="2560320"/>
          <a:ext cx="1147518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590">
                  <a:extLst>
                    <a:ext uri="{9D8B030D-6E8A-4147-A177-3AD203B41FA5}">
                      <a16:colId xmlns:a16="http://schemas.microsoft.com/office/drawing/2014/main" val="1849506973"/>
                    </a:ext>
                  </a:extLst>
                </a:gridCol>
                <a:gridCol w="5737590">
                  <a:extLst>
                    <a:ext uri="{9D8B030D-6E8A-4147-A177-3AD203B41FA5}">
                      <a16:colId xmlns:a16="http://schemas.microsoft.com/office/drawing/2014/main" val="133536071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explain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82606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{{ ‘halo </a:t>
                      </a:r>
                      <a:r>
                        <a:rPr lang="en-US" dirty="0" err="1"/>
                        <a:t>permisa</a:t>
                      </a:r>
                      <a:r>
                        <a:rPr lang="en-US" dirty="0"/>
                        <a:t>!’ }}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Artinya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tersebut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di encoding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data html, </a:t>
                      </a:r>
                      <a:r>
                        <a:rPr lang="en-US" dirty="0" err="1"/>
                        <a:t>maka</a:t>
                      </a:r>
                      <a:r>
                        <a:rPr lang="en-US" dirty="0"/>
                        <a:t> html yang </a:t>
                      </a:r>
                      <a:r>
                        <a:rPr lang="en-US" dirty="0" err="1"/>
                        <a:t>ada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tidak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dirender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4488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{!! ‘halo </a:t>
                      </a:r>
                      <a:r>
                        <a:rPr lang="en-US" dirty="0" err="1"/>
                        <a:t>permirsa</a:t>
                      </a:r>
                      <a:r>
                        <a:rPr lang="en-US" dirty="0"/>
                        <a:t>!’ !!}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kebalikan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diatas</a:t>
                      </a:r>
                      <a:r>
                        <a:rPr lang="en-US" dirty="0"/>
                        <a:t>, data html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didecode</a:t>
                      </a:r>
                      <a:r>
                        <a:rPr lang="en-US" dirty="0"/>
                        <a:t> dana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dirender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7145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2F68190-76CC-4395-9806-A3C15876E052}"/>
              </a:ext>
            </a:extLst>
          </p:cNvPr>
          <p:cNvSpPr txBox="1"/>
          <p:nvPr/>
        </p:nvSpPr>
        <p:spPr>
          <a:xfrm>
            <a:off x="332507" y="2139408"/>
            <a:ext cx="740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Cara </a:t>
            </a:r>
            <a:r>
              <a:rPr lang="en-US" sz="2000" dirty="0" err="1">
                <a:latin typeface="Bahnschrift" panose="020B0502040204020203" pitchFamily="34" charset="0"/>
              </a:rPr>
              <a:t>menampilkan</a:t>
            </a:r>
            <a:r>
              <a:rPr lang="en-US" sz="2000" dirty="0">
                <a:latin typeface="Bahnschrift" panose="020B0502040204020203" pitchFamily="34" charset="0"/>
              </a:rPr>
              <a:t>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70E61-CAD9-4B4D-A251-82F57B2B077A}"/>
              </a:ext>
            </a:extLst>
          </p:cNvPr>
          <p:cNvSpPr txBox="1"/>
          <p:nvPr/>
        </p:nvSpPr>
        <p:spPr>
          <a:xfrm>
            <a:off x="332507" y="4318482"/>
            <a:ext cx="740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Cara </a:t>
            </a:r>
            <a:r>
              <a:rPr lang="en-US" sz="2000" dirty="0" err="1">
                <a:latin typeface="Bahnschrift" panose="020B0502040204020203" pitchFamily="34" charset="0"/>
              </a:rPr>
              <a:t>mengolah</a:t>
            </a:r>
            <a:r>
              <a:rPr lang="en-US" sz="2000" dirty="0">
                <a:latin typeface="Bahnschrift" panose="020B0502040204020203" pitchFamily="34" charset="0"/>
              </a:rPr>
              <a:t> data.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188D9374-4215-49E5-8EF0-75FE30C2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24720"/>
              </p:ext>
            </p:extLst>
          </p:nvPr>
        </p:nvGraphicFramePr>
        <p:xfrm>
          <a:off x="358410" y="4799309"/>
          <a:ext cx="114751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590">
                  <a:extLst>
                    <a:ext uri="{9D8B030D-6E8A-4147-A177-3AD203B41FA5}">
                      <a16:colId xmlns:a16="http://schemas.microsoft.com/office/drawing/2014/main" val="1849506973"/>
                    </a:ext>
                  </a:extLst>
                </a:gridCol>
                <a:gridCol w="5737590">
                  <a:extLst>
                    <a:ext uri="{9D8B030D-6E8A-4147-A177-3AD203B41FA5}">
                      <a16:colId xmlns:a16="http://schemas.microsoft.com/office/drawing/2014/main" val="133536071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explain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82606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@if(kondisi) - @elseif(kondisi) - @else - @endif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Jika </a:t>
                      </a:r>
                      <a:r>
                        <a:rPr lang="en-US" dirty="0" err="1"/>
                        <a:t>memiliki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diolah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menjadi</a:t>
                      </a:r>
                      <a:r>
                        <a:rPr lang="en-US" dirty="0"/>
                        <a:t> Boolean dan </a:t>
                      </a:r>
                      <a:r>
                        <a:rPr lang="en-US" dirty="0" err="1"/>
                        <a:t>menjadikannya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sebuah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kondisi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tepat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4488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@foreach(kondisi foreach) - @endforeach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Pengulangan</a:t>
                      </a:r>
                      <a:r>
                        <a:rPr lang="en-US" dirty="0"/>
                        <a:t> foreach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714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161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Blade #5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6459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188D9374-4215-49E5-8EF0-75FE30C2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188258"/>
              </p:ext>
            </p:extLst>
          </p:nvPr>
        </p:nvGraphicFramePr>
        <p:xfrm>
          <a:off x="358410" y="2331720"/>
          <a:ext cx="1147518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37590">
                  <a:extLst>
                    <a:ext uri="{9D8B030D-6E8A-4147-A177-3AD203B41FA5}">
                      <a16:colId xmlns:a16="http://schemas.microsoft.com/office/drawing/2014/main" val="1849506973"/>
                    </a:ext>
                  </a:extLst>
                </a:gridCol>
                <a:gridCol w="5737590">
                  <a:extLst>
                    <a:ext uri="{9D8B030D-6E8A-4147-A177-3AD203B41FA5}">
                      <a16:colId xmlns:a16="http://schemas.microsoft.com/office/drawing/2014/main" val="133536071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@php - @endphp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menuliskan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kode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4488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@for(kondisi) - @endfor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Pengulangan</a:t>
                      </a:r>
                      <a:r>
                        <a:rPr lang="en-US" dirty="0"/>
                        <a:t> for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71459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@extends(view)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Memuat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sebuah</a:t>
                      </a:r>
                      <a:r>
                        <a:rPr lang="en-US" dirty="0"/>
                        <a:t> view </a:t>
                      </a:r>
                      <a:r>
                        <a:rPr lang="en-US" dirty="0" err="1"/>
                        <a:t>utama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bagian</a:t>
                      </a:r>
                      <a:r>
                        <a:rPr lang="en-US" dirty="0"/>
                        <a:t> section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79066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@yield(name section)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Membuat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nama</a:t>
                      </a:r>
                      <a:r>
                        <a:rPr lang="en-US" dirty="0"/>
                        <a:t> section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component view lain.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52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@section(name section)  - @endsection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Section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yield agar </a:t>
                      </a:r>
                      <a:r>
                        <a:rPr lang="en-US" dirty="0" err="1"/>
                        <a:t>menjadi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kesatuan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view extends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9831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{{-- html --}}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Komen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sintaks</a:t>
                      </a:r>
                      <a:r>
                        <a:rPr lang="en-US" dirty="0"/>
                        <a:t> 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030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73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Blade #6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6459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093FC-BE0C-4639-827F-1580B56C1F6D}"/>
              </a:ext>
            </a:extLst>
          </p:cNvPr>
          <p:cNvSpPr txBox="1"/>
          <p:nvPr/>
        </p:nvSpPr>
        <p:spPr>
          <a:xfrm>
            <a:off x="7883235" y="2192018"/>
            <a:ext cx="419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Menampilkan</a:t>
            </a:r>
            <a:r>
              <a:rPr lang="en-US" sz="1600" dirty="0">
                <a:latin typeface="Bahnschrift" panose="020B0502040204020203" pitchFamily="34" charset="0"/>
              </a:rPr>
              <a:t> data </a:t>
            </a:r>
            <a:r>
              <a:rPr lang="en-US" sz="1600" dirty="0" err="1">
                <a:latin typeface="Bahnschrift" panose="020B0502040204020203" pitchFamily="34" charset="0"/>
              </a:rPr>
              <a:t>dengan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sintaks</a:t>
            </a:r>
            <a:r>
              <a:rPr lang="en-US" sz="1600" dirty="0">
                <a:latin typeface="Bahnschrift" panose="020B0502040204020203" pitchFamily="34" charset="0"/>
              </a:rPr>
              <a:t> blade.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1A182-4FA6-422D-9425-8FD8AEBD37E0}"/>
              </a:ext>
            </a:extLst>
          </p:cNvPr>
          <p:cNvSpPr txBox="1"/>
          <p:nvPr/>
        </p:nvSpPr>
        <p:spPr>
          <a:xfrm>
            <a:off x="7883235" y="2603046"/>
            <a:ext cx="419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Sekarang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jalankan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668331-D6F9-49F8-A736-7CFD1C677359}"/>
              </a:ext>
            </a:extLst>
          </p:cNvPr>
          <p:cNvSpPr/>
          <p:nvPr/>
        </p:nvSpPr>
        <p:spPr>
          <a:xfrm>
            <a:off x="7972437" y="3088423"/>
            <a:ext cx="3803927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BEFF3-BA27-4C4E-ABD3-30751E0A7BBC}"/>
              </a:ext>
            </a:extLst>
          </p:cNvPr>
          <p:cNvSpPr txBox="1"/>
          <p:nvPr/>
        </p:nvSpPr>
        <p:spPr>
          <a:xfrm>
            <a:off x="8037327" y="3227977"/>
            <a:ext cx="3720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BFC7D5"/>
                </a:solidFill>
                <a:latin typeface="source-code-pro"/>
              </a:rPr>
              <a:t>p</a:t>
            </a:r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serve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5" name="TextBox 14">
            <a:hlinkClick r:id="rId2"/>
            <a:extLst>
              <a:ext uri="{FF2B5EF4-FFF2-40B4-BE49-F238E27FC236}">
                <a16:creationId xmlns:a16="http://schemas.microsoft.com/office/drawing/2014/main" id="{85D17B1F-5202-4E8F-8AEE-17A784835AF7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http://localhost:8000/coba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EF3160-F143-47B6-B935-D785E29415BF}"/>
              </a:ext>
            </a:extLst>
          </p:cNvPr>
          <p:cNvSpPr/>
          <p:nvPr/>
        </p:nvSpPr>
        <p:spPr>
          <a:xfrm>
            <a:off x="415636" y="2543631"/>
            <a:ext cx="7232073" cy="1091444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B9F1A-D704-4E92-B8DD-2B9D38A853CA}"/>
              </a:ext>
            </a:extLst>
          </p:cNvPr>
          <p:cNvSpPr txBox="1"/>
          <p:nvPr/>
        </p:nvSpPr>
        <p:spPr>
          <a:xfrm>
            <a:off x="565264" y="2673854"/>
            <a:ext cx="3895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'halo </a:t>
            </a:r>
            <a:r>
              <a:rPr lang="en-US" sz="16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permisa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C7EBE2F-146C-4803-B9D1-6C8D60206A56}"/>
              </a:ext>
            </a:extLst>
          </p:cNvPr>
          <p:cNvSpPr/>
          <p:nvPr/>
        </p:nvSpPr>
        <p:spPr>
          <a:xfrm>
            <a:off x="397467" y="4129378"/>
            <a:ext cx="7232073" cy="1091444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4B9205-A25D-492B-BD0A-AF649CECD800}"/>
              </a:ext>
            </a:extLst>
          </p:cNvPr>
          <p:cNvSpPr txBox="1"/>
          <p:nvPr/>
        </p:nvSpPr>
        <p:spPr>
          <a:xfrm>
            <a:off x="565264" y="4222414"/>
            <a:ext cx="6102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coba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coba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7C9F6-4A7C-4458-BCCC-05BF6817E3EF}"/>
              </a:ext>
            </a:extLst>
          </p:cNvPr>
          <p:cNvSpPr txBox="1"/>
          <p:nvPr/>
        </p:nvSpPr>
        <p:spPr>
          <a:xfrm>
            <a:off x="263023" y="2131676"/>
            <a:ext cx="419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Bladenya</a:t>
            </a:r>
            <a:r>
              <a:rPr lang="en-US" sz="1600" dirty="0">
                <a:latin typeface="Bahnschrift" panose="020B0502040204020203" pitchFamily="34" charset="0"/>
              </a:rPr>
              <a:t> 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971A99-2681-4DA0-9C0C-82087FAD10A6}"/>
              </a:ext>
            </a:extLst>
          </p:cNvPr>
          <p:cNvSpPr txBox="1"/>
          <p:nvPr/>
        </p:nvSpPr>
        <p:spPr>
          <a:xfrm>
            <a:off x="332508" y="3728111"/>
            <a:ext cx="419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Route : </a:t>
            </a:r>
          </a:p>
        </p:txBody>
      </p:sp>
    </p:spTree>
    <p:extLst>
      <p:ext uri="{BB962C8B-B14F-4D97-AF65-F5344CB8AC3E}">
        <p14:creationId xmlns:p14="http://schemas.microsoft.com/office/powerpoint/2010/main" val="4011081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Blade #7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6459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7AD50E-FF44-4DBA-9397-5B2B6BB9D5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363"/>
          <a:stretch/>
        </p:blipFill>
        <p:spPr>
          <a:xfrm>
            <a:off x="332508" y="2291837"/>
            <a:ext cx="9587345" cy="143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6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View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37160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C5013-77E1-4E84-A059-505DCA311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t="6222" r="12830" b="9851"/>
          <a:stretch/>
        </p:blipFill>
        <p:spPr>
          <a:xfrm>
            <a:off x="332508" y="2146301"/>
            <a:ext cx="4079009" cy="3666550"/>
          </a:xfrm>
          <a:prstGeom prst="rect">
            <a:avLst/>
          </a:prstGeom>
        </p:spPr>
      </p:pic>
      <p:sp>
        <p:nvSpPr>
          <p:cNvPr id="13" name="TextBox 12">
            <a:hlinkClick r:id="rId3"/>
            <a:extLst>
              <a:ext uri="{FF2B5EF4-FFF2-40B4-BE49-F238E27FC236}">
                <a16:creationId xmlns:a16="http://schemas.microsoft.com/office/drawing/2014/main" id="{7BFE2FC3-7F51-40D4-B585-7C90B4039B2C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https://laravel.com/docs/9.x/views#introduction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20C6A-2DA0-438B-83BA-9C8BAC9D51B1}"/>
              </a:ext>
            </a:extLst>
          </p:cNvPr>
          <p:cNvSpPr txBox="1"/>
          <p:nvPr/>
        </p:nvSpPr>
        <p:spPr>
          <a:xfrm>
            <a:off x="4673601" y="2192018"/>
            <a:ext cx="7407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View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“</a:t>
            </a:r>
            <a:r>
              <a:rPr lang="en-US" sz="2000" dirty="0" err="1">
                <a:latin typeface="Bahnschrift" panose="020B0502040204020203" pitchFamily="34" charset="0"/>
              </a:rPr>
              <a:t>tampilan</a:t>
            </a:r>
            <a:r>
              <a:rPr lang="en-US" sz="2000" dirty="0">
                <a:latin typeface="Bahnschrift" panose="020B0502040204020203" pitchFamily="34" charset="0"/>
              </a:rPr>
              <a:t>” yang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dipanggil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melalui</a:t>
            </a:r>
            <a:r>
              <a:rPr lang="en-US" sz="2000" dirty="0">
                <a:latin typeface="Bahnschrift" panose="020B0502040204020203" pitchFamily="34" charset="0"/>
              </a:rPr>
              <a:t> controller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best </a:t>
            </a:r>
            <a:r>
              <a:rPr lang="en-US" sz="2000" dirty="0" err="1">
                <a:latin typeface="Bahnschrift" panose="020B0502040204020203" pitchFamily="34" charset="0"/>
              </a:rPr>
              <a:t>practisenya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tetapi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bisa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dipanggil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melalui</a:t>
            </a:r>
            <a:r>
              <a:rPr lang="en-US" sz="2000" dirty="0">
                <a:latin typeface="Bahnschrift" panose="020B0502040204020203" pitchFamily="34" charset="0"/>
              </a:rPr>
              <a:t> Route juga </a:t>
            </a:r>
            <a:r>
              <a:rPr lang="en-US" sz="2000" dirty="0" err="1">
                <a:latin typeface="Bahnschrift" panose="020B0502040204020203" pitchFamily="34" charset="0"/>
              </a:rPr>
              <a:t>seperti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halaman</a:t>
            </a:r>
            <a:r>
              <a:rPr lang="en-US" sz="2000" dirty="0">
                <a:latin typeface="Bahnschrift" panose="020B0502040204020203" pitchFamily="34" charset="0"/>
              </a:rPr>
              <a:t> “/”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welcome page.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21976-7933-4627-A287-BD1E6B290188}"/>
              </a:ext>
            </a:extLst>
          </p:cNvPr>
          <p:cNvSpPr txBox="1"/>
          <p:nvPr/>
        </p:nvSpPr>
        <p:spPr>
          <a:xfrm>
            <a:off x="4673601" y="4613401"/>
            <a:ext cx="7407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View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memisahkan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bagian</a:t>
            </a:r>
            <a:r>
              <a:rPr lang="en-US" sz="2000" dirty="0">
                <a:latin typeface="Bahnschrift" panose="020B0502040204020203" pitchFamily="34" charset="0"/>
              </a:rPr>
              <a:t> logic</a:t>
            </a:r>
            <a:r>
              <a:rPr lang="en-US" sz="2000" dirty="0">
                <a:solidFill>
                  <a:schemeClr val="accent4"/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>
                <a:latin typeface="Bahnschrift" panose="020B0502040204020203" pitchFamily="34" charset="0"/>
              </a:rPr>
              <a:t>(</a:t>
            </a:r>
            <a:r>
              <a:rPr lang="en-US" sz="2000" dirty="0">
                <a:solidFill>
                  <a:schemeClr val="accent4"/>
                </a:solidFill>
                <a:latin typeface="Bahnschrift" panose="020B0502040204020203" pitchFamily="34" charset="0"/>
              </a:rPr>
              <a:t>Controller</a:t>
            </a:r>
            <a:r>
              <a:rPr lang="en-US" sz="2000" dirty="0">
                <a:latin typeface="Bahnschrift" panose="020B0502040204020203" pitchFamily="34" charset="0"/>
              </a:rPr>
              <a:t>)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data (</a:t>
            </a:r>
            <a:r>
              <a:rPr lang="en-US" sz="2000" dirty="0">
                <a:solidFill>
                  <a:schemeClr val="accent1"/>
                </a:solidFill>
                <a:latin typeface="Bahnschrift" panose="020B0502040204020203" pitchFamily="34" charset="0"/>
              </a:rPr>
              <a:t>Model</a:t>
            </a:r>
            <a:r>
              <a:rPr lang="en-US" sz="2000" dirty="0">
                <a:latin typeface="Bahnschrift" panose="020B0502040204020203" pitchFamily="34" charset="0"/>
              </a:rPr>
              <a:t>).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View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sendiri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merender</a:t>
            </a:r>
            <a:r>
              <a:rPr lang="en-US" sz="2000" dirty="0">
                <a:latin typeface="Bahnschrift" panose="020B0502040204020203" pitchFamily="34" charset="0"/>
              </a:rPr>
              <a:t> data </a:t>
            </a:r>
            <a:r>
              <a:rPr lang="en-US" sz="2000" dirty="0" err="1">
                <a:latin typeface="Bahnschrift" panose="020B0502040204020203" pitchFamily="34" charset="0"/>
              </a:rPr>
              <a:t>sehingga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tampil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baik</a:t>
            </a:r>
            <a:r>
              <a:rPr lang="en-US" sz="2000" dirty="0">
                <a:latin typeface="Bahnschrift" panose="020B0502040204020203" pitchFamily="34" charset="0"/>
              </a:rPr>
              <a:t>. Dan </a:t>
            </a:r>
            <a:r>
              <a:rPr lang="en-US" sz="2000" dirty="0" err="1">
                <a:latin typeface="Bahnschrift" panose="020B0502040204020203" pitchFamily="34" charset="0"/>
              </a:rPr>
              <a:t>setiap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View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dibuat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menghasilkan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banyak</a:t>
            </a:r>
            <a:r>
              <a:rPr lang="en-US" sz="2000" dirty="0">
                <a:latin typeface="Bahnschrift" panose="020B0502040204020203" pitchFamily="34" charset="0"/>
              </a:rPr>
              <a:t> cache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kedepannya</a:t>
            </a:r>
            <a:r>
              <a:rPr lang="en-US" sz="2000" dirty="0">
                <a:latin typeface="Bahnschrift" panose="020B0502040204020203" pitchFamily="34" charset="0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DB681-6719-4A98-AB1A-EE9194BD0E97}"/>
              </a:ext>
            </a:extLst>
          </p:cNvPr>
          <p:cNvSpPr txBox="1"/>
          <p:nvPr/>
        </p:nvSpPr>
        <p:spPr>
          <a:xfrm>
            <a:off x="4673601" y="3248821"/>
            <a:ext cx="7407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View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menggunakan</a:t>
            </a:r>
            <a:r>
              <a:rPr lang="en-US" sz="2000" dirty="0">
                <a:latin typeface="Bahnschrift" panose="020B0502040204020203" pitchFamily="34" charset="0"/>
              </a:rPr>
              <a:t> engine blade </a:t>
            </a:r>
            <a:r>
              <a:rPr lang="en-US" sz="2000" dirty="0" err="1">
                <a:latin typeface="Bahnschrift" panose="020B0502040204020203" pitchFamily="34" charset="0"/>
              </a:rPr>
              <a:t>sebagai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ekstensi</a:t>
            </a:r>
            <a:r>
              <a:rPr lang="en-US" sz="2000" dirty="0">
                <a:latin typeface="Bahnschrift" panose="020B0502040204020203" pitchFamily="34" charset="0"/>
              </a:rPr>
              <a:t> file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view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itu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sendiri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dimana</a:t>
            </a:r>
            <a:r>
              <a:rPr lang="en-US" sz="2000" dirty="0">
                <a:latin typeface="Bahnschrift" panose="020B0502040204020203" pitchFamily="34" charset="0"/>
              </a:rPr>
              <a:t> engine blade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mengolah</a:t>
            </a:r>
            <a:r>
              <a:rPr lang="en-US" sz="2000" dirty="0">
                <a:latin typeface="Bahnschrift" panose="020B0502040204020203" pitchFamily="34" charset="0"/>
              </a:rPr>
              <a:t> file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ekstensi</a:t>
            </a:r>
            <a:r>
              <a:rPr lang="en-US" sz="2000" dirty="0">
                <a:latin typeface="Bahnschrift" panose="020B0502040204020203" pitchFamily="34" charset="0"/>
              </a:rPr>
              <a:t> blade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di compile </a:t>
            </a:r>
            <a:r>
              <a:rPr lang="en-US" sz="2000" dirty="0" err="1">
                <a:latin typeface="Bahnschrift" panose="020B0502040204020203" pitchFamily="34" charset="0"/>
              </a:rPr>
              <a:t>menjadi</a:t>
            </a:r>
            <a:r>
              <a:rPr lang="en-US" sz="2000" dirty="0">
                <a:latin typeface="Bahnschrift" panose="020B0502040204020203" pitchFamily="34" charset="0"/>
              </a:rPr>
              <a:t> cache dan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menampilkan</a:t>
            </a:r>
            <a:r>
              <a:rPr lang="en-US" sz="2000" dirty="0">
                <a:latin typeface="Bahnschrift" panose="020B0502040204020203" pitchFamily="34" charset="0"/>
              </a:rPr>
              <a:t> file </a:t>
            </a:r>
            <a:r>
              <a:rPr lang="en-US" sz="2000" dirty="0" err="1">
                <a:latin typeface="Bahnschrift" panose="020B0502040204020203" pitchFamily="34" charset="0"/>
              </a:rPr>
              <a:t>tersebut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melalui</a:t>
            </a:r>
            <a:r>
              <a:rPr lang="en-US" sz="2000" dirty="0">
                <a:latin typeface="Bahnschrift" panose="020B0502040204020203" pitchFamily="34" charset="0"/>
              </a:rPr>
              <a:t> file </a:t>
            </a:r>
            <a:r>
              <a:rPr lang="en-US" sz="2000" dirty="0" err="1">
                <a:latin typeface="Bahnschrift" panose="020B0502040204020203" pitchFamily="34" charset="0"/>
              </a:rPr>
              <a:t>index.php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632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9" y="1535472"/>
            <a:ext cx="143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  <a:latin typeface="Bahnschrift" panose="020B0502040204020203" pitchFamily="34" charset="0"/>
              </a:rPr>
              <a:t>Alasan</a:t>
            </a:r>
            <a:endParaRPr lang="en-US" sz="28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10" y="2058692"/>
            <a:ext cx="1430199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B7C11-2B50-4ECC-9309-DBD17B7B967A}"/>
              </a:ext>
            </a:extLst>
          </p:cNvPr>
          <p:cNvSpPr txBox="1"/>
          <p:nvPr/>
        </p:nvSpPr>
        <p:spPr>
          <a:xfrm>
            <a:off x="4059383" y="2104411"/>
            <a:ext cx="80356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Framework yang </a:t>
            </a:r>
            <a:r>
              <a:rPr lang="en-US" sz="2000" dirty="0" err="1">
                <a:latin typeface="Bahnschrift" panose="020B0502040204020203" pitchFamily="34" charset="0"/>
              </a:rPr>
              <a:t>lagi</a:t>
            </a:r>
            <a:r>
              <a:rPr lang="en-US" sz="2000" dirty="0">
                <a:latin typeface="Bahnschrift" panose="020B0502040204020203" pitchFamily="34" charset="0"/>
              </a:rPr>
              <a:t> naik </a:t>
            </a:r>
            <a:r>
              <a:rPr lang="en-US" sz="2000" dirty="0" err="1">
                <a:latin typeface="Bahnschrift" panose="020B0502040204020203" pitchFamily="34" charset="0"/>
              </a:rPr>
              <a:t>daun</a:t>
            </a:r>
            <a:endParaRPr lang="en-US" sz="2000" dirty="0">
              <a:latin typeface="Bahnschrift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Ramah </a:t>
            </a:r>
            <a:r>
              <a:rPr lang="en-US" sz="2000" dirty="0" err="1">
                <a:latin typeface="Bahnschrift" panose="020B0502040204020203" pitchFamily="34" charset="0"/>
              </a:rPr>
              <a:t>bagi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pemula</a:t>
            </a:r>
            <a:endParaRPr lang="en-US" sz="2000" dirty="0">
              <a:latin typeface="Bahnschrift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Banyak forum website yang </a:t>
            </a:r>
            <a:r>
              <a:rPr lang="en-US" sz="2000" dirty="0" err="1">
                <a:latin typeface="Bahnschrift" panose="020B0502040204020203" pitchFamily="34" charset="0"/>
              </a:rPr>
              <a:t>dikhususkan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</a:t>
            </a:r>
            <a:endParaRPr lang="en-US" sz="2000" dirty="0">
              <a:latin typeface="Bahnschrift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Banyak </a:t>
            </a:r>
            <a:r>
              <a:rPr lang="en-US" sz="2000" dirty="0" err="1">
                <a:latin typeface="Bahnschrift" panose="020B0502040204020203" pitchFamily="34" charset="0"/>
              </a:rPr>
              <a:t>sekali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ketergantungan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paket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dapat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dipilih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digunakan</a:t>
            </a:r>
            <a:endParaRPr lang="en-US" sz="2000" dirty="0">
              <a:latin typeface="Bahnschrift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latin typeface="Bahnschrift" panose="020B0502040204020203" pitchFamily="34" charset="0"/>
              </a:rPr>
              <a:t>Ekosistem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paket</a:t>
            </a:r>
            <a:r>
              <a:rPr lang="en-US" sz="2000" dirty="0">
                <a:latin typeface="Bahnschrift" panose="020B0502040204020203" pitchFamily="34" charset="0"/>
              </a:rPr>
              <a:t> yang sangat </a:t>
            </a:r>
            <a:r>
              <a:rPr lang="en-US" sz="2000" dirty="0" err="1">
                <a:latin typeface="Bahnschrift" panose="020B0502040204020203" pitchFamily="34" charset="0"/>
              </a:rPr>
              <a:t>dikhususkan</a:t>
            </a:r>
            <a:endParaRPr lang="en-US" sz="2000" dirty="0">
              <a:latin typeface="Bahnschrift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latin typeface="Bahnschrift" panose="020B0502040204020203" pitchFamily="34" charset="0"/>
              </a:rPr>
              <a:t>Kustomisasi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mudah</a:t>
            </a:r>
            <a:endParaRPr lang="en-US" sz="2000" dirty="0">
              <a:latin typeface="Bahnschrift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Routing yang </a:t>
            </a:r>
            <a:r>
              <a:rPr lang="en-US" sz="2000" dirty="0" err="1">
                <a:latin typeface="Bahnschrift" panose="020B0502040204020203" pitchFamily="34" charset="0"/>
              </a:rPr>
              <a:t>langsung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terhubung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model</a:t>
            </a:r>
          </a:p>
          <a:p>
            <a:pPr marL="457200" indent="-457200">
              <a:buAutoNum type="arabicPeriod"/>
            </a:pPr>
            <a:r>
              <a:rPr lang="en-US" sz="2000" dirty="0" err="1">
                <a:latin typeface="Bahnschrift" panose="020B0502040204020203" pitchFamily="34" charset="0"/>
              </a:rPr>
              <a:t>Dapat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disatukan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stack tech yang lain, </a:t>
            </a:r>
            <a:r>
              <a:rPr lang="en-US" sz="2000" dirty="0" err="1">
                <a:latin typeface="Bahnschrift" panose="020B0502040204020203" pitchFamily="34" charset="0"/>
              </a:rPr>
              <a:t>mulai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Bahnschrift" panose="020B0502040204020203" pitchFamily="34" charset="0"/>
              </a:rPr>
              <a:t>react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vue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angular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mongodb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solidFill>
                  <a:srgbClr val="FF0000"/>
                </a:solidFill>
                <a:latin typeface="Bahnschrift" panose="020B0502040204020203" pitchFamily="34" charset="0"/>
              </a:rPr>
              <a:t>redis</a:t>
            </a:r>
            <a:r>
              <a:rPr lang="en-US" sz="2000" dirty="0">
                <a:latin typeface="Bahnschrift" panose="020B0502040204020203" pitchFamily="34" charset="0"/>
              </a:rPr>
              <a:t>, dan </a:t>
            </a:r>
            <a:r>
              <a:rPr lang="en-US" sz="2000" dirty="0" err="1">
                <a:latin typeface="Bahnschrift" panose="020B0502040204020203" pitchFamily="34" charset="0"/>
              </a:rPr>
              <a:t>masih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banyak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lagi</a:t>
            </a:r>
            <a:endParaRPr lang="en-US" sz="2000" dirty="0">
              <a:latin typeface="Bahnschrift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Helper yang </a:t>
            </a:r>
            <a:r>
              <a:rPr lang="en-US" sz="2000" dirty="0" err="1">
                <a:latin typeface="Bahnschrift" panose="020B0502040204020203" pitchFamily="34" charset="0"/>
              </a:rPr>
              <a:t>tidak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mengharuskan</a:t>
            </a:r>
            <a:r>
              <a:rPr lang="en-US" sz="2000" dirty="0">
                <a:latin typeface="Bahnschrift" panose="020B0502040204020203" pitchFamily="34" charset="0"/>
              </a:rPr>
              <a:t> use namespace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Tinker yang </a:t>
            </a:r>
            <a:r>
              <a:rPr lang="en-US" sz="2000" dirty="0" err="1">
                <a:latin typeface="Bahnschrift" panose="020B0502040204020203" pitchFamily="34" charset="0"/>
              </a:rPr>
              <a:t>dapat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memudahkan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simulasi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penggunaan</a:t>
            </a:r>
            <a:r>
              <a:rPr lang="en-US" sz="2000" dirty="0">
                <a:latin typeface="Bahnschrift" panose="020B0502040204020203" pitchFamily="34" charset="0"/>
              </a:rPr>
              <a:t> model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Banyak </a:t>
            </a:r>
            <a:r>
              <a:rPr lang="en-US" sz="2000" dirty="0" err="1">
                <a:latin typeface="Bahnschrift" panose="020B0502040204020203" pitchFamily="34" charset="0"/>
              </a:rPr>
              <a:t>sekali</a:t>
            </a:r>
            <a:r>
              <a:rPr lang="en-US" sz="2000" dirty="0">
                <a:latin typeface="Bahnschrift" panose="020B0502040204020203" pitchFamily="34" charset="0"/>
              </a:rPr>
              <a:t> sponsor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berbagai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perusahaan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macam</a:t>
            </a:r>
            <a:r>
              <a:rPr lang="en-US" sz="2000" dirty="0">
                <a:latin typeface="Bahnschrift" panose="020B0502040204020203" pitchFamily="34" charset="0"/>
              </a:rPr>
              <a:t> Disney, </a:t>
            </a:r>
            <a:r>
              <a:rPr lang="en-US" sz="2000" dirty="0" err="1">
                <a:latin typeface="Bahnschrift" panose="020B0502040204020203" pitchFamily="34" charset="0"/>
              </a:rPr>
              <a:t>TheNewYorkTimes</a:t>
            </a:r>
            <a:r>
              <a:rPr lang="en-US" sz="2000" dirty="0">
                <a:latin typeface="Bahnschrift" panose="020B0502040204020203" pitchFamily="34" charset="0"/>
              </a:rPr>
              <a:t>, Twitch, Warner </a:t>
            </a:r>
            <a:r>
              <a:rPr lang="en-US" sz="2000" dirty="0" err="1">
                <a:latin typeface="Bahnschrift" panose="020B0502040204020203" pitchFamily="34" charset="0"/>
              </a:rPr>
              <a:t>Bross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dll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C50F6E-D070-4576-BD8C-4648BEC6B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2315698"/>
            <a:ext cx="3550041" cy="355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46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View #2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37160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1C858-4C33-43F0-835F-9AC5AD737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"/>
          <a:stretch/>
        </p:blipFill>
        <p:spPr>
          <a:xfrm>
            <a:off x="5882408" y="2291838"/>
            <a:ext cx="6004792" cy="197123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2FF80E-A924-4448-B694-DA0D8C53D4D5}"/>
              </a:ext>
            </a:extLst>
          </p:cNvPr>
          <p:cNvSpPr/>
          <p:nvPr/>
        </p:nvSpPr>
        <p:spPr>
          <a:xfrm>
            <a:off x="415636" y="2291837"/>
            <a:ext cx="5126183" cy="2828853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80AB-23E7-4C47-882B-CC102F5A8F91}"/>
              </a:ext>
            </a:extLst>
          </p:cNvPr>
          <p:cNvSpPr txBox="1"/>
          <p:nvPr/>
        </p:nvSpPr>
        <p:spPr>
          <a:xfrm>
            <a:off x="562840" y="2536880"/>
            <a:ext cx="49027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b="1" i="1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Facades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//....</a:t>
            </a:r>
            <a:endParaRPr lang="en-US" dirty="0">
              <a:solidFill>
                <a:srgbClr val="BECFDA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greeting'</a:t>
            </a:r>
            <a:r>
              <a:rPr lang="en-US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'greeting'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name'</a:t>
            </a:r>
            <a:r>
              <a:rPr lang="en-US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'Midoriya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 Izuku'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546E22-028D-446D-A8E2-46A086C06FAF}"/>
              </a:ext>
            </a:extLst>
          </p:cNvPr>
          <p:cNvSpPr txBox="1"/>
          <p:nvPr/>
        </p:nvSpPr>
        <p:spPr>
          <a:xfrm>
            <a:off x="5882408" y="4331970"/>
            <a:ext cx="6102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Kita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panggil</a:t>
            </a:r>
            <a:r>
              <a:rPr lang="en-US" sz="1600" dirty="0">
                <a:latin typeface="Bahnschrift" panose="020B0502040204020203" pitchFamily="34" charset="0"/>
              </a:rPr>
              <a:t> file </a:t>
            </a:r>
            <a:r>
              <a:rPr lang="en-US" sz="1600" dirty="0" err="1">
                <a:latin typeface="Bahnschrift" panose="020B0502040204020203" pitchFamily="34" charset="0"/>
              </a:rPr>
              <a:t>greeting.blade.php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melalui</a:t>
            </a:r>
            <a:r>
              <a:rPr lang="en-US" sz="1600" dirty="0">
                <a:latin typeface="Bahnschrift" panose="020B0502040204020203" pitchFamily="34" charset="0"/>
              </a:rPr>
              <a:t> route, </a:t>
            </a:r>
            <a:r>
              <a:rPr lang="en-US" sz="1600" dirty="0" err="1">
                <a:latin typeface="Bahnschrift" panose="020B0502040204020203" pitchFamily="34" charset="0"/>
              </a:rPr>
              <a:t>fungsi</a:t>
            </a:r>
            <a:r>
              <a:rPr lang="en-US" sz="1600" dirty="0">
                <a:latin typeface="Bahnschrift" panose="020B0502040204020203" pitchFamily="34" charset="0"/>
              </a:rPr>
              <a:t> with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menambahkan</a:t>
            </a:r>
            <a:r>
              <a:rPr lang="en-US" sz="1600" dirty="0">
                <a:latin typeface="Bahnschrift" panose="020B0502040204020203" pitchFamily="34" charset="0"/>
              </a:rPr>
              <a:t> data yang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dirender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didalamnya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537F35-E8BA-4BC1-8D0E-48CDA1518367}"/>
              </a:ext>
            </a:extLst>
          </p:cNvPr>
          <p:cNvSpPr/>
          <p:nvPr/>
        </p:nvSpPr>
        <p:spPr>
          <a:xfrm>
            <a:off x="451137" y="5239167"/>
            <a:ext cx="5126183" cy="1225133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FECBE-5A5B-4414-8B86-F276A430E02D}"/>
              </a:ext>
            </a:extLst>
          </p:cNvPr>
          <p:cNvSpPr txBox="1"/>
          <p:nvPr/>
        </p:nvSpPr>
        <p:spPr>
          <a:xfrm>
            <a:off x="613932" y="5390068"/>
            <a:ext cx="3056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$name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83009-0800-4A09-8DED-F0596AFA0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48" b="10311"/>
          <a:stretch/>
        </p:blipFill>
        <p:spPr>
          <a:xfrm>
            <a:off x="5882408" y="5237754"/>
            <a:ext cx="6004792" cy="127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75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View #3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37160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2FF80E-A924-4448-B694-DA0D8C53D4D5}"/>
              </a:ext>
            </a:extLst>
          </p:cNvPr>
          <p:cNvSpPr/>
          <p:nvPr/>
        </p:nvSpPr>
        <p:spPr>
          <a:xfrm>
            <a:off x="415636" y="2291837"/>
            <a:ext cx="5126183" cy="3030691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80AB-23E7-4C47-882B-CC102F5A8F91}"/>
              </a:ext>
            </a:extLst>
          </p:cNvPr>
          <p:cNvSpPr txBox="1"/>
          <p:nvPr/>
        </p:nvSpPr>
        <p:spPr>
          <a:xfrm>
            <a:off x="562840" y="2536880"/>
            <a:ext cx="49027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b="1" i="1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Facades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//....</a:t>
            </a:r>
            <a:endParaRPr lang="en-US" dirty="0">
              <a:solidFill>
                <a:srgbClr val="BECFDA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greeting'</a:t>
            </a:r>
            <a:r>
              <a:rPr lang="en-US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'greeting'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,[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'Midoriya Izuku'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]);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6C313-0E43-4AB7-95AF-237DCADCC5B9}"/>
              </a:ext>
            </a:extLst>
          </p:cNvPr>
          <p:cNvSpPr txBox="1"/>
          <p:nvPr/>
        </p:nvSpPr>
        <p:spPr>
          <a:xfrm>
            <a:off x="5689023" y="2192018"/>
            <a:ext cx="6392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cara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umum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digunakan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menambahkan</a:t>
            </a:r>
            <a:r>
              <a:rPr lang="en-US" sz="2000" dirty="0">
                <a:latin typeface="Bahnschrift" panose="020B0502040204020203" pitchFamily="34" charset="0"/>
              </a:rPr>
              <a:t> data </a:t>
            </a:r>
            <a:r>
              <a:rPr lang="en-US" sz="2000" dirty="0" err="1">
                <a:latin typeface="Bahnschrift" panose="020B0502040204020203" pitchFamily="34" charset="0"/>
              </a:rPr>
              <a:t>kedalam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View </a:t>
            </a:r>
            <a:r>
              <a:rPr lang="en-US" sz="2000" dirty="0" err="1">
                <a:latin typeface="Bahnschrift" panose="020B0502040204020203" pitchFamily="34" charset="0"/>
              </a:rPr>
              <a:t>dibanding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menggunakan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fungsi</a:t>
            </a:r>
            <a:r>
              <a:rPr lang="en-US" sz="2000" dirty="0">
                <a:latin typeface="Bahnschrift" panose="020B0502040204020203" pitchFamily="34" charset="0"/>
              </a:rPr>
              <a:t> with().</a:t>
            </a:r>
            <a:endParaRPr lang="en-US" sz="20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EE106-8C21-4556-994E-75C6625042FE}"/>
              </a:ext>
            </a:extLst>
          </p:cNvPr>
          <p:cNvSpPr txBox="1"/>
          <p:nvPr/>
        </p:nvSpPr>
        <p:spPr>
          <a:xfrm>
            <a:off x="5689023" y="3299350"/>
            <a:ext cx="6392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hasilnya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sama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saja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seperti</a:t>
            </a:r>
            <a:r>
              <a:rPr lang="en-US" sz="2000" dirty="0">
                <a:latin typeface="Bahnschrift" panose="020B0502040204020203" pitchFamily="34" charset="0"/>
              </a:rPr>
              <a:t> slide </a:t>
            </a:r>
            <a:r>
              <a:rPr lang="en-US" sz="2000" dirty="0" err="1">
                <a:latin typeface="Bahnschrift" panose="020B0502040204020203" pitchFamily="34" charset="0"/>
              </a:rPr>
              <a:t>sebelumnya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6" name="TextBox 15">
            <a:hlinkClick r:id="rId2"/>
            <a:extLst>
              <a:ext uri="{FF2B5EF4-FFF2-40B4-BE49-F238E27FC236}">
                <a16:creationId xmlns:a16="http://schemas.microsoft.com/office/drawing/2014/main" id="{934D7A77-0D3A-40A7-95CB-ACA081035362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http://localhost:8000/greeting</a:t>
            </a:r>
          </a:p>
        </p:txBody>
      </p:sp>
    </p:spTree>
    <p:extLst>
      <p:ext uri="{BB962C8B-B14F-4D97-AF65-F5344CB8AC3E}">
        <p14:creationId xmlns:p14="http://schemas.microsoft.com/office/powerpoint/2010/main" val="87319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Public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1887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4EE11-170F-4225-92BC-01F48CB36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" t="7212" r="5114" b="6602"/>
          <a:stretch/>
        </p:blipFill>
        <p:spPr>
          <a:xfrm>
            <a:off x="332507" y="2195846"/>
            <a:ext cx="3696153" cy="357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D5B84-1429-4352-9BA5-24F47E34673F}"/>
              </a:ext>
            </a:extLst>
          </p:cNvPr>
          <p:cNvSpPr txBox="1"/>
          <p:nvPr/>
        </p:nvSpPr>
        <p:spPr>
          <a:xfrm>
            <a:off x="4673601" y="2192018"/>
            <a:ext cx="7407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Folder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bukan</a:t>
            </a:r>
            <a:r>
              <a:rPr lang="en-US" sz="2000" dirty="0">
                <a:latin typeface="Bahnschrift" panose="020B0502040204020203" pitchFamily="34" charset="0"/>
              </a:rPr>
              <a:t> core </a:t>
            </a:r>
            <a:r>
              <a:rPr lang="en-US" sz="2000" dirty="0" err="1">
                <a:latin typeface="Bahnschrift" panose="020B0502040204020203" pitchFamily="34" charset="0"/>
              </a:rPr>
              <a:t>tetapi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penting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nanti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penempatan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asset </a:t>
            </a:r>
            <a:r>
              <a:rPr lang="en-US" sz="2000" dirty="0" err="1">
                <a:latin typeface="Bahnschrift" panose="020B0502040204020203" pitchFamily="34" charset="0"/>
              </a:rPr>
              <a:t>dilakukan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disini</a:t>
            </a:r>
            <a:r>
              <a:rPr lang="en-US" sz="2000" dirty="0">
                <a:latin typeface="Bahnschrift" panose="020B0502040204020203" pitchFamily="34" charset="0"/>
              </a:rPr>
              <a:t>. </a:t>
            </a:r>
            <a:r>
              <a:rPr lang="en-US" sz="2000" dirty="0" err="1">
                <a:latin typeface="Bahnschrift" panose="020B0502040204020203" pitchFamily="34" charset="0"/>
              </a:rPr>
              <a:t>Mulai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gambar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css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javascript</a:t>
            </a:r>
            <a:r>
              <a:rPr lang="en-US" sz="2000" dirty="0">
                <a:latin typeface="Bahnschrift" panose="020B0502040204020203" pitchFamily="34" charset="0"/>
              </a:rPr>
              <a:t> dan lain-lain.</a:t>
            </a:r>
          </a:p>
        </p:txBody>
      </p:sp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E1681EF3-5BEF-4E9B-A335-F51C4D7780D6}"/>
              </a:ext>
            </a:extLst>
          </p:cNvPr>
          <p:cNvSpPr txBox="1"/>
          <p:nvPr/>
        </p:nvSpPr>
        <p:spPr>
          <a:xfrm>
            <a:off x="415636" y="6155920"/>
            <a:ext cx="7085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https://laravel.com/docs/9.x/structure#the-public-directory</a:t>
            </a:r>
          </a:p>
        </p:txBody>
      </p:sp>
    </p:spTree>
    <p:extLst>
      <p:ext uri="{BB962C8B-B14F-4D97-AF65-F5344CB8AC3E}">
        <p14:creationId xmlns:p14="http://schemas.microsoft.com/office/powerpoint/2010/main" val="2918916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Cache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1887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C0C8D5-D588-47FE-B4AF-1FC6B0918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2104411"/>
            <a:ext cx="3782291" cy="37822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81CAC8-F5CA-413D-9235-01156A6DDEF6}"/>
              </a:ext>
            </a:extLst>
          </p:cNvPr>
          <p:cNvSpPr txBox="1"/>
          <p:nvPr/>
        </p:nvSpPr>
        <p:spPr>
          <a:xfrm>
            <a:off x="4673601" y="2192018"/>
            <a:ext cx="74075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Sudah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sewajarnya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sebagus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apaun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memiliki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Bahnschrift" panose="020B0502040204020203" pitchFamily="34" charset="0"/>
              </a:rPr>
              <a:t>cache</a:t>
            </a:r>
            <a:r>
              <a:rPr lang="en-US" sz="2000" dirty="0">
                <a:latin typeface="Bahnschrift" panose="020B0502040204020203" pitchFamily="34" charset="0"/>
              </a:rPr>
              <a:t>. </a:t>
            </a:r>
            <a:r>
              <a:rPr lang="en-US" sz="2000" dirty="0">
                <a:solidFill>
                  <a:schemeClr val="accent3"/>
                </a:solidFill>
                <a:latin typeface="Bahnschrift" panose="020B0502040204020203" pitchFamily="34" charset="0"/>
              </a:rPr>
              <a:t>Cache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sendiri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memori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singgahan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dimana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saat</a:t>
            </a:r>
            <a:r>
              <a:rPr lang="en-US" sz="2000" dirty="0">
                <a:latin typeface="Bahnschrift" panose="020B0502040204020203" pitchFamily="34" charset="0"/>
              </a:rPr>
              <a:t> user </a:t>
            </a:r>
            <a:r>
              <a:rPr lang="en-US" sz="2000" dirty="0" err="1">
                <a:latin typeface="Bahnschrift" panose="020B0502040204020203" pitchFamily="34" charset="0"/>
              </a:rPr>
              <a:t>mengakses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halaman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maka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halaman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itu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sedikit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lambat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dibuka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karena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dicompile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terlebih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dahulu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sebelum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ditampilkan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31D71-D88A-44E1-B8B2-F64B81DC6F37}"/>
              </a:ext>
            </a:extLst>
          </p:cNvPr>
          <p:cNvSpPr txBox="1"/>
          <p:nvPr/>
        </p:nvSpPr>
        <p:spPr>
          <a:xfrm>
            <a:off x="4673601" y="3995556"/>
            <a:ext cx="7407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Bahnschrift" panose="020B0502040204020203" pitchFamily="34" charset="0"/>
              </a:rPr>
              <a:t>Cache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membantu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mempercepat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akses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jika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memiliki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Bahnschrift" panose="020B0502040204020203" pitchFamily="34" charset="0"/>
              </a:rPr>
              <a:t>cache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halaman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maka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halaman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itu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cepat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dibuka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4838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Removing caches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9260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68415-E0D1-4DD7-8E09-92662A179110}"/>
              </a:ext>
            </a:extLst>
          </p:cNvPr>
          <p:cNvSpPr txBox="1"/>
          <p:nvPr/>
        </p:nvSpPr>
        <p:spPr>
          <a:xfrm>
            <a:off x="332508" y="2211848"/>
            <a:ext cx="1005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menghapus</a:t>
            </a:r>
            <a:r>
              <a:rPr lang="en-US" sz="2000" dirty="0">
                <a:latin typeface="Bahnschrift" panose="020B0502040204020203" pitchFamily="34" charset="0"/>
              </a:rPr>
              <a:t> cache, </a:t>
            </a:r>
            <a:r>
              <a:rPr lang="en-US" sz="2000" dirty="0" err="1">
                <a:latin typeface="Bahnschrift" panose="020B0502040204020203" pitchFamily="34" charset="0"/>
              </a:rPr>
              <a:t>kamu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bisa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menggunakan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perintah</a:t>
            </a:r>
            <a:r>
              <a:rPr lang="en-US" sz="2000" dirty="0">
                <a:latin typeface="Bahnschrift" panose="020B0502040204020203" pitchFamily="34" charset="0"/>
              </a:rPr>
              <a:t> artisan.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F723D4-1440-4E44-B169-15939E3CAA33}"/>
              </a:ext>
            </a:extLst>
          </p:cNvPr>
          <p:cNvSpPr/>
          <p:nvPr/>
        </p:nvSpPr>
        <p:spPr>
          <a:xfrm>
            <a:off x="406402" y="3236508"/>
            <a:ext cx="6281651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5DA55-943A-46CC-B4E3-723BDE278358}"/>
              </a:ext>
            </a:extLst>
          </p:cNvPr>
          <p:cNvSpPr txBox="1"/>
          <p:nvPr/>
        </p:nvSpPr>
        <p:spPr>
          <a:xfrm>
            <a:off x="543563" y="3376062"/>
            <a:ext cx="614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php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</a:t>
            </a:r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cache:clear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A5E4A0-545E-434E-8F44-F6A1D34F8DEF}"/>
              </a:ext>
            </a:extLst>
          </p:cNvPr>
          <p:cNvSpPr txBox="1"/>
          <p:nvPr/>
        </p:nvSpPr>
        <p:spPr>
          <a:xfrm>
            <a:off x="332508" y="2719395"/>
            <a:ext cx="73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Jalankan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kode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pada folder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dan  </a:t>
            </a:r>
            <a:r>
              <a:rPr lang="en-US" sz="2000" dirty="0" err="1">
                <a:latin typeface="Bahnschrift" panose="020B0502040204020203" pitchFamily="34" charset="0"/>
              </a:rPr>
              <a:t>diterminal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D72A54-C614-4A9C-ACA3-143F1C6CBA85}"/>
              </a:ext>
            </a:extLst>
          </p:cNvPr>
          <p:cNvSpPr/>
          <p:nvPr/>
        </p:nvSpPr>
        <p:spPr>
          <a:xfrm>
            <a:off x="332508" y="4541561"/>
            <a:ext cx="10358584" cy="780968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7B6A2-4066-4BE7-A6CC-EC77147264F0}"/>
              </a:ext>
            </a:extLst>
          </p:cNvPr>
          <p:cNvSpPr txBox="1"/>
          <p:nvPr/>
        </p:nvSpPr>
        <p:spPr>
          <a:xfrm>
            <a:off x="479712" y="4761203"/>
            <a:ext cx="102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Application cache cleared!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223005-1213-420F-B583-2E6545BB262B}"/>
              </a:ext>
            </a:extLst>
          </p:cNvPr>
          <p:cNvSpPr txBox="1"/>
          <p:nvPr/>
        </p:nvSpPr>
        <p:spPr>
          <a:xfrm>
            <a:off x="332508" y="4074158"/>
            <a:ext cx="73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hasilnya</a:t>
            </a:r>
            <a:r>
              <a:rPr lang="en-US" sz="2000" dirty="0">
                <a:latin typeface="Bahnschrift" panose="020B0502040204020203" pitchFamily="34" charset="0"/>
              </a:rPr>
              <a:t> : </a:t>
            </a:r>
          </a:p>
        </p:txBody>
      </p:sp>
    </p:spTree>
    <p:extLst>
      <p:ext uri="{BB962C8B-B14F-4D97-AF65-F5344CB8AC3E}">
        <p14:creationId xmlns:p14="http://schemas.microsoft.com/office/powerpoint/2010/main" val="2611889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Controller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28600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72B8F-9DD3-44DF-AEA8-1FC0573BD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924" r="3577" b="6842"/>
          <a:stretch/>
        </p:blipFill>
        <p:spPr>
          <a:xfrm>
            <a:off x="332508" y="2291837"/>
            <a:ext cx="3756892" cy="36932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4117B5-EA9F-4DEA-AA4B-4C5CF0967352}"/>
              </a:ext>
            </a:extLst>
          </p:cNvPr>
          <p:cNvSpPr txBox="1"/>
          <p:nvPr/>
        </p:nvSpPr>
        <p:spPr>
          <a:xfrm>
            <a:off x="4394200" y="2192018"/>
            <a:ext cx="768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Controller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dimana</a:t>
            </a:r>
            <a:r>
              <a:rPr lang="en-US" sz="1600" dirty="0">
                <a:latin typeface="Bahnschrift" panose="020B0502040204020203" pitchFamily="34" charset="0"/>
              </a:rPr>
              <a:t> proses </a:t>
            </a:r>
            <a:r>
              <a:rPr lang="en-US" sz="1600" dirty="0" err="1">
                <a:latin typeface="Bahnschrift" panose="020B0502040204020203" pitchFamily="34" charset="0"/>
              </a:rPr>
              <a:t>pengolahan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pemeriksaan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pembaharuan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penghapus</a:t>
            </a:r>
            <a:r>
              <a:rPr lang="en-US" sz="1600" dirty="0">
                <a:latin typeface="Bahnschrift" panose="020B0502040204020203" pitchFamily="34" charset="0"/>
              </a:rPr>
              <a:t> data </a:t>
            </a:r>
            <a:r>
              <a:rPr lang="en-US" sz="1600" dirty="0" err="1">
                <a:latin typeface="Bahnschrift" panose="020B0502040204020203" pitchFamily="34" charset="0"/>
              </a:rPr>
              <a:t>dilakukan</a:t>
            </a:r>
            <a:r>
              <a:rPr lang="en-US" sz="1600" dirty="0">
                <a:latin typeface="Bahnschrift" panose="020B0502040204020203" pitchFamily="34" charset="0"/>
              </a:rPr>
              <a:t> (CRUD).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Controller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hal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terpenting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dalam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aplikasi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E45A7-5B20-4738-83AF-217FF0F23D7A}"/>
              </a:ext>
            </a:extLst>
          </p:cNvPr>
          <p:cNvSpPr txBox="1"/>
          <p:nvPr/>
        </p:nvSpPr>
        <p:spPr>
          <a:xfrm>
            <a:off x="4394199" y="3013501"/>
            <a:ext cx="768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Controller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mempunyai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fungsi-fungsi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sejalan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dengan</a:t>
            </a:r>
            <a:r>
              <a:rPr lang="en-US" sz="1600" dirty="0">
                <a:latin typeface="Bahnschrift" panose="020B0502040204020203" pitchFamily="34" charset="0"/>
              </a:rPr>
              <a:t> route </a:t>
            </a:r>
            <a:r>
              <a:rPr lang="en-US" sz="1600" dirty="0" err="1">
                <a:latin typeface="Bahnschrift" panose="020B0502040204020203" pitchFamily="34" charset="0"/>
              </a:rPr>
              <a:t>dalam</a:t>
            </a:r>
            <a:r>
              <a:rPr lang="en-US" sz="1600" dirty="0">
                <a:latin typeface="Bahnschrift" panose="020B0502040204020203" pitchFamily="34" charset="0"/>
              </a:rPr>
              <a:t> file </a:t>
            </a:r>
            <a:r>
              <a:rPr lang="en-US" sz="1600" dirty="0" err="1">
                <a:latin typeface="Bahnschrift" panose="020B0502040204020203" pitchFamily="34" charset="0"/>
              </a:rPr>
              <a:t>web.php</a:t>
            </a:r>
            <a:r>
              <a:rPr lang="en-US" sz="1600" dirty="0">
                <a:latin typeface="Bahnschrift" panose="020B0502040204020203" pitchFamily="34" charset="0"/>
              </a:rPr>
              <a:t>. Dimana </a:t>
            </a:r>
            <a:r>
              <a:rPr lang="en-US" sz="1600" dirty="0" err="1">
                <a:latin typeface="Bahnschrift" panose="020B0502040204020203" pitchFamily="34" charset="0"/>
              </a:rPr>
              <a:t>nanti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saya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perlihatkan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bagaimana</a:t>
            </a:r>
            <a:r>
              <a:rPr lang="en-US" sz="1600" dirty="0">
                <a:latin typeface="Bahnschrift" panose="020B0502040204020203" pitchFamily="34" charset="0"/>
              </a:rPr>
              <a:t> 3 </a:t>
            </a:r>
            <a:r>
              <a:rPr lang="en-US" sz="1600" dirty="0" err="1">
                <a:latin typeface="Bahnschrift" panose="020B0502040204020203" pitchFamily="34" charset="0"/>
              </a:rPr>
              <a:t>cara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sebuah</a:t>
            </a:r>
            <a:r>
              <a:rPr lang="en-US" sz="1600" dirty="0">
                <a:latin typeface="Bahnschrift" panose="020B0502040204020203" pitchFamily="34" charset="0"/>
              </a:rPr>
              <a:t> Controller </a:t>
            </a:r>
            <a:r>
              <a:rPr lang="en-US" sz="1600" dirty="0" err="1">
                <a:latin typeface="Bahnschrift" panose="020B0502040204020203" pitchFamily="34" charset="0"/>
              </a:rPr>
              <a:t>dipanggil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dalam</a:t>
            </a:r>
            <a:r>
              <a:rPr lang="en-US" sz="1600" dirty="0">
                <a:latin typeface="Bahnschrift" panose="020B0502040204020203" pitchFamily="34" charset="0"/>
              </a:rPr>
              <a:t> file </a:t>
            </a:r>
            <a:r>
              <a:rPr lang="en-US" sz="1600" dirty="0" err="1">
                <a:latin typeface="Bahnschrift" panose="020B0502040204020203" pitchFamily="34" charset="0"/>
              </a:rPr>
              <a:t>web.php</a:t>
            </a: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1B284-1146-48C4-9572-DE92EC1FFE76}"/>
              </a:ext>
            </a:extLst>
          </p:cNvPr>
          <p:cNvSpPr txBox="1"/>
          <p:nvPr/>
        </p:nvSpPr>
        <p:spPr>
          <a:xfrm>
            <a:off x="4394198" y="3834984"/>
            <a:ext cx="768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Sebelum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mendaftarkan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Controller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kedalam</a:t>
            </a:r>
            <a:r>
              <a:rPr lang="en-US" sz="1600" dirty="0">
                <a:latin typeface="Bahnschrift" panose="020B0502040204020203" pitchFamily="34" charset="0"/>
              </a:rPr>
              <a:t> route,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harus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terlebih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dahulu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membuatnya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diconsole</a:t>
            </a:r>
            <a:r>
              <a:rPr lang="en-US" sz="1600" dirty="0">
                <a:latin typeface="Bahnschrift" panose="020B0502040204020203" pitchFamily="34" charset="0"/>
              </a:rPr>
              <a:t> / </a:t>
            </a:r>
            <a:r>
              <a:rPr lang="en-US" sz="1600" dirty="0" err="1">
                <a:latin typeface="Bahnschrift" panose="020B0502040204020203" pitchFamily="34" charset="0"/>
              </a:rPr>
              <a:t>cmd</a:t>
            </a:r>
            <a:r>
              <a:rPr lang="en-US" sz="1600" dirty="0">
                <a:latin typeface="Bahnschrift" panose="020B0502040204020203" pitchFamily="34" charset="0"/>
              </a:rPr>
              <a:t> folder </a:t>
            </a:r>
            <a:r>
              <a:rPr lang="en-US" sz="1600" dirty="0" err="1">
                <a:latin typeface="Bahnschrift" panose="020B0502040204020203" pitchFamily="34" charset="0"/>
              </a:rPr>
              <a:t>aplikasi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berada</a:t>
            </a:r>
            <a:r>
              <a:rPr lang="en-US" sz="1600" dirty="0">
                <a:latin typeface="Bahnschrift" panose="020B0502040204020203" pitchFamily="34" charset="0"/>
              </a:rPr>
              <a:t>.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membuatnya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lihat</a:t>
            </a:r>
            <a:r>
              <a:rPr lang="en-US" sz="1600" dirty="0">
                <a:latin typeface="Bahnschrift" panose="020B0502040204020203" pitchFamily="34" charset="0"/>
              </a:rPr>
              <a:t> Kembali pada slide Artisan.</a:t>
            </a:r>
          </a:p>
        </p:txBody>
      </p:sp>
      <p:sp>
        <p:nvSpPr>
          <p:cNvPr id="20" name="TextBox 19">
            <a:hlinkClick r:id="rId3"/>
            <a:extLst>
              <a:ext uri="{FF2B5EF4-FFF2-40B4-BE49-F238E27FC236}">
                <a16:creationId xmlns:a16="http://schemas.microsoft.com/office/drawing/2014/main" id="{BED00EFA-8BEB-4B55-9EFE-27711F4DCFF3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https://laravel.com/docs/9.x/controllers#introduction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01533-DAB9-4B56-BE0F-3F84287631E7}"/>
              </a:ext>
            </a:extLst>
          </p:cNvPr>
          <p:cNvSpPr txBox="1"/>
          <p:nvPr/>
        </p:nvSpPr>
        <p:spPr>
          <a:xfrm>
            <a:off x="4394198" y="4584711"/>
            <a:ext cx="768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Jalankan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perintah</a:t>
            </a:r>
            <a:r>
              <a:rPr lang="en-US" sz="1600" dirty="0">
                <a:latin typeface="Bahnschrift" panose="020B0502040204020203" pitchFamily="34" charset="0"/>
              </a:rPr>
              <a:t> artisan </a:t>
            </a:r>
            <a:r>
              <a:rPr lang="en-US" sz="1600" dirty="0" err="1">
                <a:latin typeface="Bahnschrift" panose="020B0502040204020203" pitchFamily="34" charset="0"/>
              </a:rPr>
              <a:t>difolder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aplikasi</a:t>
            </a:r>
            <a:r>
              <a:rPr lang="en-US" sz="1600" dirty="0">
                <a:latin typeface="Bahnschrift" panose="020B0502040204020203" pitchFamily="34" charset="0"/>
              </a:rPr>
              <a:t> dan </a:t>
            </a:r>
            <a:r>
              <a:rPr lang="en-US" sz="1600" dirty="0" err="1">
                <a:latin typeface="Bahnschrift" panose="020B0502040204020203" pitchFamily="34" charset="0"/>
              </a:rPr>
              <a:t>diterminal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BBD4FC-3A1C-4CE5-AFCA-C056222DE054}"/>
              </a:ext>
            </a:extLst>
          </p:cNvPr>
          <p:cNvSpPr/>
          <p:nvPr/>
        </p:nvSpPr>
        <p:spPr>
          <a:xfrm>
            <a:off x="4444998" y="5065617"/>
            <a:ext cx="6281651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7DA4D6-2D48-4B2B-A124-9ACB0C583A34}"/>
              </a:ext>
            </a:extLst>
          </p:cNvPr>
          <p:cNvSpPr txBox="1"/>
          <p:nvPr/>
        </p:nvSpPr>
        <p:spPr>
          <a:xfrm>
            <a:off x="4582159" y="5205171"/>
            <a:ext cx="614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php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make:controller</a:t>
            </a:r>
            <a:r>
              <a:rPr lang="en-US" dirty="0">
                <a:solidFill>
                  <a:srgbClr val="BFC7D5"/>
                </a:solidFill>
                <a:latin typeface="source-code-pro"/>
              </a:rPr>
              <a:t> 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HomeController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</p:spTree>
    <p:extLst>
      <p:ext uri="{BB962C8B-B14F-4D97-AF65-F5344CB8AC3E}">
        <p14:creationId xmlns:p14="http://schemas.microsoft.com/office/powerpoint/2010/main" val="1553043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Controller #2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28600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7B2E53-DA6C-44F7-BF6F-3783D37E29AF}"/>
              </a:ext>
            </a:extLst>
          </p:cNvPr>
          <p:cNvSpPr/>
          <p:nvPr/>
        </p:nvSpPr>
        <p:spPr>
          <a:xfrm>
            <a:off x="415636" y="2183207"/>
            <a:ext cx="4994564" cy="3315893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EF08-6D0C-4047-B404-902AD063434F}"/>
              </a:ext>
            </a:extLst>
          </p:cNvPr>
          <p:cNvSpPr txBox="1"/>
          <p:nvPr/>
        </p:nvSpPr>
        <p:spPr>
          <a:xfrm>
            <a:off x="727075" y="2469768"/>
            <a:ext cx="454342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sz="1600" b="1" i="1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6ED9DD-8F11-44A2-8346-C494E5CD0657}"/>
              </a:ext>
            </a:extLst>
          </p:cNvPr>
          <p:cNvSpPr txBox="1"/>
          <p:nvPr/>
        </p:nvSpPr>
        <p:spPr>
          <a:xfrm>
            <a:off x="5721639" y="2192018"/>
            <a:ext cx="6359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Fungsi</a:t>
            </a:r>
            <a:r>
              <a:rPr lang="en-US" sz="1600" dirty="0">
                <a:latin typeface="Bahnschrift" panose="020B0502040204020203" pitchFamily="34" charset="0"/>
              </a:rPr>
              <a:t> index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standard base practice </a:t>
            </a:r>
            <a:r>
              <a:rPr lang="en-US" sz="1600" dirty="0" err="1">
                <a:latin typeface="Bahnschrift" panose="020B0502040204020203" pitchFamily="34" charset="0"/>
              </a:rPr>
              <a:t>jika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ingin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memakai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nama</a:t>
            </a:r>
            <a:r>
              <a:rPr lang="en-US" sz="1600" dirty="0">
                <a:latin typeface="Bahnschrift" panose="020B0502040204020203" pitchFamily="34" charset="0"/>
              </a:rPr>
              <a:t> index </a:t>
            </a:r>
            <a:r>
              <a:rPr lang="en-US" sz="1600" dirty="0" err="1">
                <a:latin typeface="Bahnschrift" panose="020B0502040204020203" pitchFamily="34" charset="0"/>
              </a:rPr>
              <a:t>itu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bebas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peraturan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baku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  <a:p>
            <a:r>
              <a:rPr lang="en-US" sz="1600" dirty="0" err="1">
                <a:latin typeface="Bahnschrift" panose="020B0502040204020203" pitchFamily="34" charset="0"/>
              </a:rPr>
              <a:t>Terdapat</a:t>
            </a:r>
            <a:r>
              <a:rPr lang="en-US" sz="1600" dirty="0">
                <a:latin typeface="Bahnschrift" panose="020B0502040204020203" pitchFamily="34" charset="0"/>
              </a:rPr>
              <a:t> 3 </a:t>
            </a:r>
            <a:r>
              <a:rPr lang="en-US" sz="1600" dirty="0" err="1">
                <a:latin typeface="Bahnschrift" panose="020B0502040204020203" pitchFamily="34" charset="0"/>
              </a:rPr>
              <a:t>cara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mendaftarkan</a:t>
            </a:r>
            <a:r>
              <a:rPr lang="en-US" sz="1600" dirty="0">
                <a:latin typeface="Bahnschrift" panose="020B0502040204020203" pitchFamily="34" charset="0"/>
              </a:rPr>
              <a:t> Controller home </a:t>
            </a:r>
            <a:r>
              <a:rPr lang="en-US" sz="1600" dirty="0" err="1">
                <a:latin typeface="Bahnschrift" panose="020B0502040204020203" pitchFamily="34" charset="0"/>
              </a:rPr>
              <a:t>kedalam</a:t>
            </a:r>
            <a:r>
              <a:rPr lang="en-US" sz="1600" dirty="0">
                <a:latin typeface="Bahnschrift" panose="020B0502040204020203" pitchFamily="34" charset="0"/>
              </a:rPr>
              <a:t> route.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5F9BF-BAE6-40CB-8C6C-1988F727FD09}"/>
              </a:ext>
            </a:extLst>
          </p:cNvPr>
          <p:cNvSpPr txBox="1"/>
          <p:nvPr/>
        </p:nvSpPr>
        <p:spPr>
          <a:xfrm>
            <a:off x="5721639" y="3476623"/>
            <a:ext cx="635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1.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69D6AE-3F35-4D01-919C-1F730990E832}"/>
              </a:ext>
            </a:extLst>
          </p:cNvPr>
          <p:cNvSpPr/>
          <p:nvPr/>
        </p:nvSpPr>
        <p:spPr>
          <a:xfrm>
            <a:off x="6096000" y="3393182"/>
            <a:ext cx="5789812" cy="107721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C85280-4E91-4C1A-86B9-87253878F87D}"/>
              </a:ext>
            </a:extLst>
          </p:cNvPr>
          <p:cNvSpPr txBox="1"/>
          <p:nvPr/>
        </p:nvSpPr>
        <p:spPr>
          <a:xfrm>
            <a:off x="6233160" y="3455818"/>
            <a:ext cx="56526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Facades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rgbClr val="49ACE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4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home'</a:t>
            </a:r>
            <a:r>
              <a:rPr lang="en-US" sz="1400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'App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\Http\Controllers\</a:t>
            </a:r>
            <a:r>
              <a:rPr lang="en-US" sz="14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HomeController@index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C460D9-3660-43A1-B6D5-D930765464A2}"/>
              </a:ext>
            </a:extLst>
          </p:cNvPr>
          <p:cNvSpPr txBox="1"/>
          <p:nvPr/>
        </p:nvSpPr>
        <p:spPr>
          <a:xfrm>
            <a:off x="5721639" y="4786589"/>
            <a:ext cx="635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2.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92622A8-A438-4ABD-B76F-BE978C924898}"/>
              </a:ext>
            </a:extLst>
          </p:cNvPr>
          <p:cNvSpPr/>
          <p:nvPr/>
        </p:nvSpPr>
        <p:spPr>
          <a:xfrm>
            <a:off x="6096000" y="4609954"/>
            <a:ext cx="5789812" cy="132094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AF582-80A6-4A7E-8644-03D05801D032}"/>
              </a:ext>
            </a:extLst>
          </p:cNvPr>
          <p:cNvSpPr txBox="1"/>
          <p:nvPr/>
        </p:nvSpPr>
        <p:spPr>
          <a:xfrm>
            <a:off x="6233160" y="4776729"/>
            <a:ext cx="56526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App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Facades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rgbClr val="49ACE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'/home'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,[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::class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41852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Controller #3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28600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7B2E53-DA6C-44F7-BF6F-3783D37E29AF}"/>
              </a:ext>
            </a:extLst>
          </p:cNvPr>
          <p:cNvSpPr/>
          <p:nvPr/>
        </p:nvSpPr>
        <p:spPr>
          <a:xfrm>
            <a:off x="415636" y="2183207"/>
            <a:ext cx="4994564" cy="3315893"/>
          </a:xfrm>
          <a:prstGeom prst="round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EF08-6D0C-4047-B404-902AD063434F}"/>
              </a:ext>
            </a:extLst>
          </p:cNvPr>
          <p:cNvSpPr txBox="1"/>
          <p:nvPr/>
        </p:nvSpPr>
        <p:spPr>
          <a:xfrm>
            <a:off x="727075" y="2469768"/>
            <a:ext cx="454342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sz="1600" b="1" i="1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C460D9-3660-43A1-B6D5-D930765464A2}"/>
              </a:ext>
            </a:extLst>
          </p:cNvPr>
          <p:cNvSpPr txBox="1"/>
          <p:nvPr/>
        </p:nvSpPr>
        <p:spPr>
          <a:xfrm>
            <a:off x="5721639" y="2235327"/>
            <a:ext cx="6359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3.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92622A8-A438-4ABD-B76F-BE978C924898}"/>
              </a:ext>
            </a:extLst>
          </p:cNvPr>
          <p:cNvSpPr/>
          <p:nvPr/>
        </p:nvSpPr>
        <p:spPr>
          <a:xfrm>
            <a:off x="6096000" y="2058692"/>
            <a:ext cx="5789812" cy="22254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AF582-80A6-4A7E-8644-03D05801D032}"/>
              </a:ext>
            </a:extLst>
          </p:cNvPr>
          <p:cNvSpPr txBox="1"/>
          <p:nvPr/>
        </p:nvSpPr>
        <p:spPr>
          <a:xfrm>
            <a:off x="6233159" y="2225467"/>
            <a:ext cx="55432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App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Facades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rgbClr val="49ACE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::class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'/home'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0A9492-5E18-4F6B-B05F-CE09E7D89C2D}"/>
              </a:ext>
            </a:extLst>
          </p:cNvPr>
          <p:cNvSpPr txBox="1"/>
          <p:nvPr/>
        </p:nvSpPr>
        <p:spPr>
          <a:xfrm>
            <a:off x="5721639" y="4389574"/>
            <a:ext cx="6359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Cara </a:t>
            </a:r>
            <a:r>
              <a:rPr lang="en-US" sz="1600" dirty="0" err="1">
                <a:latin typeface="Bahnschrift" panose="020B0502040204020203" pitchFamily="34" charset="0"/>
              </a:rPr>
              <a:t>pertama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sebelum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versi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Bahnschrift" panose="020B0502040204020203" pitchFamily="34" charset="0"/>
              </a:rPr>
              <a:t>Laravel</a:t>
            </a:r>
            <a:r>
              <a:rPr lang="en-US" sz="1600" dirty="0">
                <a:latin typeface="Bahnschrift" panose="020B0502040204020203" pitchFamily="34" charset="0"/>
              </a:rPr>
              <a:t> 8, </a:t>
            </a:r>
            <a:r>
              <a:rPr lang="en-US" sz="1600" dirty="0" err="1">
                <a:latin typeface="Bahnschrift" panose="020B0502040204020203" pitchFamily="34" charset="0"/>
              </a:rPr>
              <a:t>cara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kedua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versi</a:t>
            </a:r>
            <a:r>
              <a:rPr lang="en-US" sz="1600" dirty="0">
                <a:latin typeface="Bahnschrift" panose="020B0502040204020203" pitchFamily="34" charset="0"/>
              </a:rPr>
              <a:t> 8, dan </a:t>
            </a:r>
            <a:r>
              <a:rPr lang="en-US" sz="1600" dirty="0" err="1">
                <a:latin typeface="Bahnschrift" panose="020B0502040204020203" pitchFamily="34" charset="0"/>
              </a:rPr>
              <a:t>cara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</a:t>
            </a:r>
            <a:r>
              <a:rPr lang="en-US" sz="1600" dirty="0">
                <a:latin typeface="Bahnschrift" panose="020B0502040204020203" pitchFamily="34" charset="0"/>
              </a:rPr>
              <a:t> 3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versi</a:t>
            </a:r>
            <a:r>
              <a:rPr lang="en-US" sz="1600" dirty="0">
                <a:latin typeface="Bahnschrift" panose="020B0502040204020203" pitchFamily="34" charset="0"/>
              </a:rPr>
              <a:t> 9. </a:t>
            </a:r>
          </a:p>
        </p:txBody>
      </p: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DDB0ECCA-0DFF-4058-8D8C-C5C8A2B468EE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http://localhost:8000/home</a:t>
            </a:r>
          </a:p>
        </p:txBody>
      </p:sp>
    </p:spTree>
    <p:extLst>
      <p:ext uri="{BB962C8B-B14F-4D97-AF65-F5344CB8AC3E}">
        <p14:creationId xmlns:p14="http://schemas.microsoft.com/office/powerpoint/2010/main" val="333578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Form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0972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30D3B0-331E-4BE2-B9B3-8BF2BBE6E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291837"/>
            <a:ext cx="5242792" cy="34951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35A399-F5DB-41DF-B00D-B7235EA978E1}"/>
              </a:ext>
            </a:extLst>
          </p:cNvPr>
          <p:cNvSpPr txBox="1"/>
          <p:nvPr/>
        </p:nvSpPr>
        <p:spPr>
          <a:xfrm>
            <a:off x="5575299" y="2192018"/>
            <a:ext cx="65058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Form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bagian</a:t>
            </a:r>
            <a:r>
              <a:rPr lang="en-US" sz="2000" dirty="0">
                <a:latin typeface="Bahnschrift" panose="020B0502040204020203" pitchFamily="34" charset="0"/>
              </a:rPr>
              <a:t> yang paling </a:t>
            </a:r>
            <a:r>
              <a:rPr lang="en-US" sz="2000" dirty="0" err="1">
                <a:latin typeface="Bahnschrift" panose="020B0502040204020203" pitchFamily="34" charset="0"/>
              </a:rPr>
              <a:t>terpenting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. Form </a:t>
            </a:r>
            <a:r>
              <a:rPr lang="en-US" sz="2000" dirty="0" err="1">
                <a:latin typeface="Bahnschrift" panose="020B0502040204020203" pitchFamily="34" charset="0"/>
              </a:rPr>
              <a:t>meliputi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metode</a:t>
            </a:r>
            <a:r>
              <a:rPr lang="en-US" sz="2000" dirty="0">
                <a:latin typeface="Bahnschrift" panose="020B0502040204020203" pitchFamily="34" charset="0"/>
              </a:rPr>
              <a:t> request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http yang </a:t>
            </a:r>
            <a:r>
              <a:rPr lang="en-US" sz="2000" dirty="0" err="1">
                <a:latin typeface="Bahnschrift" panose="020B0502040204020203" pitchFamily="34" charset="0"/>
              </a:rPr>
              <a:t>didalamnya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berisi</a:t>
            </a:r>
            <a:r>
              <a:rPr lang="en-US" sz="2000" dirty="0">
                <a:latin typeface="Bahnschrift" panose="020B0502040204020203" pitchFamily="34" charset="0"/>
              </a:rPr>
              <a:t> data </a:t>
            </a:r>
            <a:r>
              <a:rPr lang="en-US" sz="2000" dirty="0" err="1">
                <a:latin typeface="Bahnschrift" panose="020B0502040204020203" pitchFamily="34" charset="0"/>
              </a:rPr>
              <a:t>asosiatif</a:t>
            </a:r>
            <a:r>
              <a:rPr lang="en-US" sz="2000" dirty="0">
                <a:latin typeface="Bahnschrift" panose="020B0502040204020203" pitchFamily="34" charset="0"/>
              </a:rPr>
              <a:t> array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tag input, dan </a:t>
            </a:r>
            <a:r>
              <a:rPr lang="en-US" sz="2000" dirty="0" err="1">
                <a:latin typeface="Bahnschrift" panose="020B0502040204020203" pitchFamily="34" charset="0"/>
              </a:rPr>
              <a:t>textarea</a:t>
            </a:r>
            <a:r>
              <a:rPr lang="en-US" sz="2000" dirty="0">
                <a:latin typeface="Bahnschrift" panose="020B0502040204020203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F205F-C7E8-477A-B027-9A156BD79F7E}"/>
              </a:ext>
            </a:extLst>
          </p:cNvPr>
          <p:cNvSpPr txBox="1"/>
          <p:nvPr/>
        </p:nvSpPr>
        <p:spPr>
          <a:xfrm>
            <a:off x="5575299" y="3515457"/>
            <a:ext cx="6505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form </a:t>
            </a:r>
            <a:r>
              <a:rPr lang="en-US" sz="2000" dirty="0" err="1">
                <a:latin typeface="Bahnschrift" panose="020B0502040204020203" pitchFamily="34" charset="0"/>
              </a:rPr>
              <a:t>berguna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menginput</a:t>
            </a:r>
            <a:r>
              <a:rPr lang="en-US" sz="2000" dirty="0">
                <a:latin typeface="Bahnschrift" panose="020B0502040204020203" pitchFamily="34" charset="0"/>
              </a:rPr>
              <a:t> data </a:t>
            </a:r>
            <a:r>
              <a:rPr lang="en-US" sz="2000" dirty="0" err="1">
                <a:latin typeface="Bahnschrift" panose="020B0502040204020203" pitchFamily="34" charset="0"/>
              </a:rPr>
              <a:t>diri</a:t>
            </a:r>
            <a:r>
              <a:rPr lang="en-US" sz="2000" dirty="0">
                <a:latin typeface="Bahnschrift" panose="020B0502040204020203" pitchFamily="34" charset="0"/>
              </a:rPr>
              <a:t>, data </a:t>
            </a:r>
            <a:r>
              <a:rPr lang="en-US" sz="2000" dirty="0" err="1">
                <a:latin typeface="Bahnschrift" panose="020B0502040204020203" pitchFamily="34" charset="0"/>
              </a:rPr>
              <a:t>postingan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statistika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dll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2129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CSRF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0972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5A399-F5DB-41DF-B00D-B7235EA978E1}"/>
              </a:ext>
            </a:extLst>
          </p:cNvPr>
          <p:cNvSpPr txBox="1"/>
          <p:nvPr/>
        </p:nvSpPr>
        <p:spPr>
          <a:xfrm>
            <a:off x="5575299" y="2192018"/>
            <a:ext cx="6505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Aplikasi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rentan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masukan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berasal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dari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luar</a:t>
            </a:r>
            <a:r>
              <a:rPr lang="en-US" sz="1600" dirty="0">
                <a:latin typeface="Bahnschrift" panose="020B0502040204020203" pitchFamily="34" charset="0"/>
              </a:rPr>
              <a:t> website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. Secara </a:t>
            </a:r>
            <a:r>
              <a:rPr lang="en-US" sz="1600" dirty="0" err="1">
                <a:latin typeface="Bahnschrift" panose="020B0502040204020203" pitchFamily="34" charset="0"/>
              </a:rPr>
              <a:t>tugas</a:t>
            </a:r>
            <a:r>
              <a:rPr lang="en-US" sz="1600" dirty="0">
                <a:latin typeface="Bahnschrift" panose="020B0502040204020203" pitchFamily="34" charset="0"/>
              </a:rPr>
              <a:t>, web </a:t>
            </a:r>
            <a:r>
              <a:rPr lang="en-US" sz="1600" dirty="0" err="1">
                <a:latin typeface="Bahnschrift" panose="020B0502040204020203" pitchFamily="34" charset="0"/>
              </a:rPr>
              <a:t>itu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seharusnya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bisa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berbagi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konten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tetapi</a:t>
            </a:r>
            <a:r>
              <a:rPr lang="en-US" sz="1600" dirty="0">
                <a:latin typeface="Bahnschrift" panose="020B0502040204020203" pitchFamily="34" charset="0"/>
              </a:rPr>
              <a:t> pada </a:t>
            </a:r>
            <a:r>
              <a:rPr lang="en-US" sz="1600" dirty="0" err="1">
                <a:latin typeface="Bahnschrift" panose="020B0502040204020203" pitchFamily="34" charset="0"/>
              </a:rPr>
              <a:t>kasus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peretasan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konten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dibagikan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memenuhi</a:t>
            </a:r>
            <a:r>
              <a:rPr lang="en-US" sz="1600" dirty="0">
                <a:latin typeface="Bahnschrift" panose="020B0502040204020203" pitchFamily="34" charset="0"/>
              </a:rPr>
              <a:t> standard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bahkan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dapat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mengancam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C213C-C4F8-4881-8E37-2DA1E2A31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7" y="2291837"/>
            <a:ext cx="5191895" cy="3461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87E7D5-B081-4C19-B3C9-C9D6618FFE3F}"/>
              </a:ext>
            </a:extLst>
          </p:cNvPr>
          <p:cNvSpPr txBox="1"/>
          <p:nvPr/>
        </p:nvSpPr>
        <p:spPr>
          <a:xfrm>
            <a:off x="5575299" y="3269236"/>
            <a:ext cx="6505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Penyerang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butuh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sesi</a:t>
            </a:r>
            <a:r>
              <a:rPr lang="en-US" sz="1600" dirty="0">
                <a:latin typeface="Bahnschrift" panose="020B0502040204020203" pitchFamily="34" charset="0"/>
              </a:rPr>
              <a:t> id (key)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dapat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menyerang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setiap</a:t>
            </a:r>
            <a:r>
              <a:rPr lang="en-US" sz="1600" dirty="0">
                <a:latin typeface="Bahnschrift" panose="020B0502040204020203" pitchFamily="34" charset="0"/>
              </a:rPr>
              <a:t> proses </a:t>
            </a:r>
            <a:r>
              <a:rPr lang="en-US" sz="1600" dirty="0" err="1">
                <a:latin typeface="Bahnschrift" panose="020B0502040204020203" pitchFamily="34" charset="0"/>
              </a:rPr>
              <a:t>inputan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memiliki</a:t>
            </a:r>
            <a:r>
              <a:rPr lang="en-US" sz="1600" dirty="0">
                <a:latin typeface="Bahnschrift" panose="020B0502040204020203" pitchFamily="34" charset="0"/>
              </a:rPr>
              <a:t> key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ditolak</a:t>
            </a:r>
            <a:r>
              <a:rPr lang="en-US" sz="1600" dirty="0">
                <a:latin typeface="Bahnschrift" panose="020B0502040204020203" pitchFamily="34" charset="0"/>
              </a:rPr>
              <a:t> dan </a:t>
            </a:r>
            <a:r>
              <a:rPr lang="en-US" sz="1600" dirty="0" err="1">
                <a:latin typeface="Bahnschrift" panose="020B0502040204020203" pitchFamily="34" charset="0"/>
              </a:rPr>
              <a:t>menjadi</a:t>
            </a:r>
            <a:r>
              <a:rPr lang="en-US" sz="1600" dirty="0">
                <a:latin typeface="Bahnschrift" panose="020B0502040204020203" pitchFamily="34" charset="0"/>
              </a:rPr>
              <a:t> expired.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9D3EE-0A1F-4A97-AD36-D41C1FC29089}"/>
              </a:ext>
            </a:extLst>
          </p:cNvPr>
          <p:cNvSpPr txBox="1"/>
          <p:nvPr/>
        </p:nvSpPr>
        <p:spPr>
          <a:xfrm>
            <a:off x="5575299" y="4101722"/>
            <a:ext cx="6505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Sesi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berada</a:t>
            </a:r>
            <a:r>
              <a:rPr lang="en-US" sz="1600" dirty="0">
                <a:latin typeface="Bahnschrift" panose="020B0502040204020203" pitchFamily="34" charset="0"/>
              </a:rPr>
              <a:t> pada form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mudah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diretas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itu</a:t>
            </a:r>
            <a:r>
              <a:rPr lang="en-US" sz="1600" dirty="0">
                <a:latin typeface="Bahnschrift" panose="020B0502040204020203" pitchFamily="34" charset="0"/>
              </a:rPr>
              <a:t> Laravel </a:t>
            </a:r>
            <a:r>
              <a:rPr lang="en-US" sz="1600" dirty="0" err="1">
                <a:latin typeface="Bahnschrift" panose="020B0502040204020203" pitchFamily="34" charset="0"/>
              </a:rPr>
              <a:t>membuat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fitur</a:t>
            </a:r>
            <a:r>
              <a:rPr lang="en-US" sz="1600" dirty="0">
                <a:latin typeface="Bahnschrift" panose="020B0502040204020203" pitchFamily="34" charset="0"/>
              </a:rPr>
              <a:t> “@</a:t>
            </a:r>
            <a:r>
              <a:rPr lang="en-US" sz="1600" dirty="0" err="1">
                <a:latin typeface="Bahnschrift" panose="020B0502040204020203" pitchFamily="34" charset="0"/>
              </a:rPr>
              <a:t>csrf</a:t>
            </a:r>
            <a:r>
              <a:rPr lang="en-US" sz="1600" dirty="0">
                <a:latin typeface="Bahnschrift" panose="020B0502040204020203" pitchFamily="34" charset="0"/>
              </a:rPr>
              <a:t>”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mengurangi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potensi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peretasan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6A4CCA-4394-45CD-B89A-78C28064AC95}"/>
              </a:ext>
            </a:extLst>
          </p:cNvPr>
          <p:cNvSpPr/>
          <p:nvPr/>
        </p:nvSpPr>
        <p:spPr>
          <a:xfrm>
            <a:off x="5689598" y="4900219"/>
            <a:ext cx="6281651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D79C5-D245-4ABE-9ECC-10DB16D5AEB2}"/>
              </a:ext>
            </a:extLst>
          </p:cNvPr>
          <p:cNvSpPr txBox="1"/>
          <p:nvPr/>
        </p:nvSpPr>
        <p:spPr>
          <a:xfrm>
            <a:off x="5826759" y="5071518"/>
            <a:ext cx="614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@csrf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53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16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  <a:latin typeface="Bahnschrift" panose="020B0502040204020203" pitchFamily="34" charset="0"/>
              </a:rPr>
              <a:t>Syarat</a:t>
            </a:r>
            <a:endParaRPr lang="en-US" sz="28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28016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B7C11-2B50-4ECC-9309-DBD17B7B967A}"/>
              </a:ext>
            </a:extLst>
          </p:cNvPr>
          <p:cNvSpPr txBox="1"/>
          <p:nvPr/>
        </p:nvSpPr>
        <p:spPr>
          <a:xfrm>
            <a:off x="4197784" y="2081551"/>
            <a:ext cx="80356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Sebelum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memulai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ada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beberapa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syarat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utamanya</a:t>
            </a:r>
            <a:r>
              <a:rPr lang="en-US" sz="2000" dirty="0">
                <a:latin typeface="Bahnschrift" panose="020B0502040204020203" pitchFamily="34" charset="0"/>
              </a:rPr>
              <a:t> : 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PHP Dasar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PHP OOP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PHP Database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Database Relational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HTML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64AE3-5B8E-4D09-AD2A-674CA06650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0" t="7747" r="6023" b="5512"/>
          <a:stretch/>
        </p:blipFill>
        <p:spPr>
          <a:xfrm>
            <a:off x="332508" y="2376445"/>
            <a:ext cx="3643892" cy="36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50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Request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9202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5A399-F5DB-41DF-B00D-B7235EA978E1}"/>
              </a:ext>
            </a:extLst>
          </p:cNvPr>
          <p:cNvSpPr txBox="1"/>
          <p:nvPr/>
        </p:nvSpPr>
        <p:spPr>
          <a:xfrm>
            <a:off x="5575299" y="2192018"/>
            <a:ext cx="6505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Request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paket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kelanjutan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dari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sebuah</a:t>
            </a:r>
            <a:r>
              <a:rPr lang="en-US" sz="1600" dirty="0">
                <a:latin typeface="Bahnschrift" panose="020B0502040204020203" pitchFamily="34" charset="0"/>
              </a:rPr>
              <a:t> form yang </a:t>
            </a:r>
            <a:r>
              <a:rPr lang="en-US" sz="1600" dirty="0" err="1">
                <a:latin typeface="Bahnschrift" panose="020B0502040204020203" pitchFamily="34" charset="0"/>
              </a:rPr>
              <a:t>diinputkan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kedalam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sistem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1204B-2D16-40A8-BA13-C9479AEE3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104411"/>
            <a:ext cx="5031139" cy="3354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F32C2D-56CF-4197-A6FD-2E1A1C06DC40}"/>
              </a:ext>
            </a:extLst>
          </p:cNvPr>
          <p:cNvSpPr txBox="1"/>
          <p:nvPr/>
        </p:nvSpPr>
        <p:spPr>
          <a:xfrm>
            <a:off x="5575298" y="2821578"/>
            <a:ext cx="6505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Request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keterkaitan</a:t>
            </a:r>
            <a:r>
              <a:rPr lang="en-US" sz="1600" dirty="0">
                <a:latin typeface="Bahnschrift" panose="020B0502040204020203" pitchFamily="34" charset="0"/>
              </a:rPr>
              <a:t> oleh </a:t>
            </a:r>
            <a:r>
              <a:rPr lang="en-US" sz="1600" dirty="0" err="1">
                <a:latin typeface="Bahnschrift" panose="020B0502040204020203" pitchFamily="34" charset="0"/>
              </a:rPr>
              <a:t>sebuah</a:t>
            </a:r>
            <a:r>
              <a:rPr lang="en-US" sz="1600" dirty="0">
                <a:latin typeface="Bahnschrift" panose="020B0502040204020203" pitchFamily="34" charset="0"/>
              </a:rPr>
              <a:t> tag input yang </a:t>
            </a:r>
            <a:r>
              <a:rPr lang="en-US" sz="1600" dirty="0" err="1">
                <a:latin typeface="Bahnschrift" panose="020B0502040204020203" pitchFamily="34" charset="0"/>
              </a:rPr>
              <a:t>didalamnya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berisi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atribut</a:t>
            </a:r>
            <a:r>
              <a:rPr lang="en-US" sz="1600" dirty="0">
                <a:latin typeface="Bahnschrift" panose="020B0502040204020203" pitchFamily="34" charset="0"/>
              </a:rPr>
              <a:t> “name”.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C1B1EF-7586-4384-8808-C66332AD36EC}"/>
              </a:ext>
            </a:extLst>
          </p:cNvPr>
          <p:cNvSpPr/>
          <p:nvPr/>
        </p:nvSpPr>
        <p:spPr>
          <a:xfrm>
            <a:off x="5689598" y="3545907"/>
            <a:ext cx="6281651" cy="58477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B9EEC-4AC3-43B7-852C-C4E7D0DB52C8}"/>
              </a:ext>
            </a:extLst>
          </p:cNvPr>
          <p:cNvSpPr txBox="1"/>
          <p:nvPr/>
        </p:nvSpPr>
        <p:spPr>
          <a:xfrm>
            <a:off x="5826759" y="3679106"/>
            <a:ext cx="614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498014C-D1A8-49DF-B076-076C8CC87B1D}"/>
              </a:ext>
            </a:extLst>
          </p:cNvPr>
          <p:cNvSpPr/>
          <p:nvPr/>
        </p:nvSpPr>
        <p:spPr>
          <a:xfrm>
            <a:off x="5689598" y="4900219"/>
            <a:ext cx="6281651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0AB46-51B7-4DF3-B552-EE26594E0B64}"/>
              </a:ext>
            </a:extLst>
          </p:cNvPr>
          <p:cNvSpPr txBox="1"/>
          <p:nvPr/>
        </p:nvSpPr>
        <p:spPr>
          <a:xfrm>
            <a:off x="5826759" y="5071518"/>
            <a:ext cx="6144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6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041DA-DD08-4DB8-B3A7-971009343397}"/>
              </a:ext>
            </a:extLst>
          </p:cNvPr>
          <p:cNvSpPr txBox="1"/>
          <p:nvPr/>
        </p:nvSpPr>
        <p:spPr>
          <a:xfrm>
            <a:off x="5689598" y="4223063"/>
            <a:ext cx="6505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Paket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bisa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digunakan</a:t>
            </a:r>
            <a:r>
              <a:rPr lang="en-US" sz="1600" dirty="0">
                <a:latin typeface="Bahnschrift" panose="020B0502040204020203" pitchFamily="34" charset="0"/>
              </a:rPr>
              <a:t> Ketika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sudah</a:t>
            </a:r>
            <a:r>
              <a:rPr lang="en-US" sz="1600" dirty="0">
                <a:latin typeface="Bahnschrift" panose="020B0502040204020203" pitchFamily="34" charset="0"/>
              </a:rPr>
              <a:t> use </a:t>
            </a:r>
            <a:r>
              <a:rPr lang="en-US" sz="1600" dirty="0" err="1">
                <a:latin typeface="Bahnschrift" panose="020B0502040204020203" pitchFamily="34" charset="0"/>
              </a:rPr>
              <a:t>paketnya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seperti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dibawah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!.</a:t>
            </a:r>
          </a:p>
        </p:txBody>
      </p:sp>
      <p:sp>
        <p:nvSpPr>
          <p:cNvPr id="21" name="TextBox 20">
            <a:hlinkClick r:id="rId3"/>
            <a:extLst>
              <a:ext uri="{FF2B5EF4-FFF2-40B4-BE49-F238E27FC236}">
                <a16:creationId xmlns:a16="http://schemas.microsoft.com/office/drawing/2014/main" id="{95EAA228-1F51-47A9-A207-803F83F1DA7A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https://laravel.com/docs/9.x/requests#introduction</a:t>
            </a:r>
          </a:p>
        </p:txBody>
      </p:sp>
    </p:spTree>
    <p:extLst>
      <p:ext uri="{BB962C8B-B14F-4D97-AF65-F5344CB8AC3E}">
        <p14:creationId xmlns:p14="http://schemas.microsoft.com/office/powerpoint/2010/main" val="1645022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Request #2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9202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49BA9-A38C-4105-92D9-C6F8303B6FB9}"/>
              </a:ext>
            </a:extLst>
          </p:cNvPr>
          <p:cNvSpPr txBox="1"/>
          <p:nvPr/>
        </p:nvSpPr>
        <p:spPr>
          <a:xfrm>
            <a:off x="332508" y="2262648"/>
            <a:ext cx="6505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Kita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uji </a:t>
            </a:r>
            <a:r>
              <a:rPr lang="en-US" sz="1600" dirty="0" err="1">
                <a:latin typeface="Bahnschrift" panose="020B0502040204020203" pitchFamily="34" charset="0"/>
              </a:rPr>
              <a:t>coba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menggunakan</a:t>
            </a:r>
            <a:r>
              <a:rPr lang="en-US" sz="1600" dirty="0">
                <a:latin typeface="Bahnschrift" panose="020B0502040204020203" pitchFamily="34" charset="0"/>
              </a:rPr>
              <a:t> route </a:t>
            </a:r>
            <a:r>
              <a:rPr lang="en-US" sz="1600" dirty="0" err="1">
                <a:latin typeface="Bahnschrift" panose="020B0502040204020203" pitchFamily="34" charset="0"/>
              </a:rPr>
              <a:t>terlebih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dahulu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saja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49E0E5-387B-459D-A462-17F54D76DF95}"/>
              </a:ext>
            </a:extLst>
          </p:cNvPr>
          <p:cNvSpPr/>
          <p:nvPr/>
        </p:nvSpPr>
        <p:spPr>
          <a:xfrm>
            <a:off x="332508" y="2805158"/>
            <a:ext cx="5789812" cy="228754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0FBB7C-B671-4B52-B344-A193FC090221}"/>
              </a:ext>
            </a:extLst>
          </p:cNvPr>
          <p:cNvSpPr txBox="1"/>
          <p:nvPr/>
        </p:nvSpPr>
        <p:spPr>
          <a:xfrm>
            <a:off x="469667" y="2971933"/>
            <a:ext cx="55432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App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Facades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rgbClr val="49ACE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4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login'</a:t>
            </a:r>
            <a:r>
              <a:rPr lang="en-US" sz="1400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'login'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4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login'</a:t>
            </a:r>
            <a:r>
              <a:rPr lang="en-US" sz="1400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$request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$request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8F73D-96B0-4780-A2B3-7B86C3F57712}"/>
              </a:ext>
            </a:extLst>
          </p:cNvPr>
          <p:cNvSpPr txBox="1"/>
          <p:nvPr/>
        </p:nvSpPr>
        <p:spPr>
          <a:xfrm>
            <a:off x="6403109" y="2290096"/>
            <a:ext cx="559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Saya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bahas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dari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segi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loginnya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pertama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penting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inputan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kolom</a:t>
            </a:r>
            <a:r>
              <a:rPr lang="en-US" sz="1600" dirty="0">
                <a:latin typeface="Bahnschrift" panose="020B0502040204020203" pitchFamily="34" charset="0"/>
              </a:rPr>
              <a:t> email dan password </a:t>
            </a:r>
            <a:r>
              <a:rPr lang="en-US" sz="1600" dirty="0" err="1">
                <a:latin typeface="Bahnschrift" panose="020B0502040204020203" pitchFamily="34" charset="0"/>
              </a:rPr>
              <a:t>serta</a:t>
            </a:r>
            <a:r>
              <a:rPr lang="en-US" sz="1600" dirty="0">
                <a:latin typeface="Bahnschrift" panose="020B0502040204020203" pitchFamily="34" charset="0"/>
              </a:rPr>
              <a:t> button login.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325014-8DDF-42ED-8A37-CA58CFAD2F61}"/>
              </a:ext>
            </a:extLst>
          </p:cNvPr>
          <p:cNvSpPr txBox="1"/>
          <p:nvPr/>
        </p:nvSpPr>
        <p:spPr>
          <a:xfrm>
            <a:off x="6403109" y="3156598"/>
            <a:ext cx="559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Saat</a:t>
            </a:r>
            <a:r>
              <a:rPr lang="en-US" sz="1600" dirty="0">
                <a:latin typeface="Bahnschrift" panose="020B0502040204020203" pitchFamily="34" charset="0"/>
              </a:rPr>
              <a:t> login, </a:t>
            </a:r>
            <a:r>
              <a:rPr lang="en-US" sz="1600" dirty="0" err="1">
                <a:latin typeface="Bahnschrift" panose="020B0502040204020203" pitchFamily="34" charset="0"/>
              </a:rPr>
              <a:t>fungsi</a:t>
            </a:r>
            <a:r>
              <a:rPr lang="en-US" sz="1600" dirty="0">
                <a:latin typeface="Bahnschrift" panose="020B0502040204020203" pitchFamily="34" charset="0"/>
              </a:rPr>
              <a:t> get </a:t>
            </a:r>
            <a:r>
              <a:rPr lang="en-US" sz="1600" dirty="0" err="1">
                <a:latin typeface="Bahnschrift" panose="020B0502040204020203" pitchFamily="34" charset="0"/>
              </a:rPr>
              <a:t>dipindahkan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requestnya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menjadi</a:t>
            </a:r>
            <a:r>
              <a:rPr lang="en-US" sz="1600" dirty="0">
                <a:latin typeface="Bahnschrift" panose="020B0502040204020203" pitchFamily="34" charset="0"/>
              </a:rPr>
              <a:t> post dan </a:t>
            </a:r>
            <a:r>
              <a:rPr lang="en-US" sz="1600" dirty="0" err="1">
                <a:latin typeface="Bahnschrift" panose="020B0502040204020203" pitchFamily="34" charset="0"/>
              </a:rPr>
              <a:t>beralih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fungsi</a:t>
            </a:r>
            <a:r>
              <a:rPr lang="en-US" sz="1600" dirty="0">
                <a:latin typeface="Bahnschrift" panose="020B0502040204020203" pitchFamily="34" charset="0"/>
              </a:rPr>
              <a:t> post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pengarahan</a:t>
            </a:r>
            <a:r>
              <a:rPr lang="en-US" sz="1600" dirty="0">
                <a:latin typeface="Bahnschrift" panose="020B0502040204020203" pitchFamily="34" charset="0"/>
              </a:rPr>
              <a:t> (action) </a:t>
            </a:r>
            <a:r>
              <a:rPr lang="en-US" sz="1600" dirty="0" err="1">
                <a:latin typeface="Bahnschrift" panose="020B0502040204020203" pitchFamily="34" charset="0"/>
              </a:rPr>
              <a:t>dari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formnya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nanti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7049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Request #3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9202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49E0E5-387B-459D-A462-17F54D76DF95}"/>
              </a:ext>
            </a:extLst>
          </p:cNvPr>
          <p:cNvSpPr/>
          <p:nvPr/>
        </p:nvSpPr>
        <p:spPr>
          <a:xfrm>
            <a:off x="332508" y="2290096"/>
            <a:ext cx="5789812" cy="228754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0FBB7C-B671-4B52-B344-A193FC090221}"/>
              </a:ext>
            </a:extLst>
          </p:cNvPr>
          <p:cNvSpPr txBox="1"/>
          <p:nvPr/>
        </p:nvSpPr>
        <p:spPr>
          <a:xfrm>
            <a:off x="455811" y="2503951"/>
            <a:ext cx="55432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@csrf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8F73D-96B0-4780-A2B3-7B86C3F57712}"/>
              </a:ext>
            </a:extLst>
          </p:cNvPr>
          <p:cNvSpPr txBox="1"/>
          <p:nvPr/>
        </p:nvSpPr>
        <p:spPr>
          <a:xfrm>
            <a:off x="6403109" y="2290096"/>
            <a:ext cx="559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Kita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buat</a:t>
            </a:r>
            <a:r>
              <a:rPr lang="en-US" sz="1600" dirty="0">
                <a:latin typeface="Bahnschrift" panose="020B0502040204020203" pitchFamily="34" charset="0"/>
              </a:rPr>
              <a:t> simple </a:t>
            </a:r>
            <a:r>
              <a:rPr lang="en-US" sz="1600" dirty="0" err="1">
                <a:latin typeface="Bahnschrift" panose="020B0502040204020203" pitchFamily="34" charset="0"/>
              </a:rPr>
              <a:t>seperti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viewnya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silahkan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tambahkan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css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biar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lebih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menarik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81979-C409-434E-A971-991A08BD0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50"/>
          <a:stretch/>
        </p:blipFill>
        <p:spPr>
          <a:xfrm>
            <a:off x="6402188" y="3005139"/>
            <a:ext cx="5334001" cy="1410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27EE7-0EF6-4631-8F80-E22888A49E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t="53556" r="39832" b="8220"/>
          <a:stretch/>
        </p:blipFill>
        <p:spPr>
          <a:xfrm>
            <a:off x="455811" y="5136286"/>
            <a:ext cx="11280378" cy="11014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53A173-3F0A-4402-840F-260C9CD9F208}"/>
              </a:ext>
            </a:extLst>
          </p:cNvPr>
          <p:cNvSpPr txBox="1"/>
          <p:nvPr/>
        </p:nvSpPr>
        <p:spPr>
          <a:xfrm>
            <a:off x="497608" y="4695763"/>
            <a:ext cx="559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hasilnya</a:t>
            </a:r>
            <a:r>
              <a:rPr lang="en-US" sz="1600" dirty="0">
                <a:latin typeface="Bahnschrift" panose="020B0502040204020203" pitchFamily="34" charset="0"/>
              </a:rPr>
              <a:t> : </a:t>
            </a:r>
          </a:p>
        </p:txBody>
      </p:sp>
    </p:spTree>
    <p:extLst>
      <p:ext uri="{BB962C8B-B14F-4D97-AF65-F5344CB8AC3E}">
        <p14:creationId xmlns:p14="http://schemas.microsoft.com/office/powerpoint/2010/main" val="3115908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Validation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19456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81A7F-07C1-42A2-B2B5-42E7A0D3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2192018"/>
            <a:ext cx="3658514" cy="36585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95C35F-470F-4218-8C52-BB0EB945C8F2}"/>
              </a:ext>
            </a:extLst>
          </p:cNvPr>
          <p:cNvSpPr txBox="1"/>
          <p:nvPr/>
        </p:nvSpPr>
        <p:spPr>
          <a:xfrm>
            <a:off x="4024273" y="2192018"/>
            <a:ext cx="8056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Validasi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hal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tak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pentingnya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bagian-bagian</a:t>
            </a:r>
            <a:r>
              <a:rPr lang="en-US" sz="2000" dirty="0">
                <a:latin typeface="Bahnschrift" panose="020B0502040204020203" pitchFamily="34" charset="0"/>
              </a:rPr>
              <a:t> lain. </a:t>
            </a:r>
            <a:r>
              <a:rPr lang="en-US" sz="2000" dirty="0" err="1">
                <a:latin typeface="Bahnschrift" panose="020B0502040204020203" pitchFamily="34" charset="0"/>
              </a:rPr>
              <a:t>Validasi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mengawasi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bagaimana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peraturan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setiap</a:t>
            </a:r>
            <a:r>
              <a:rPr lang="en-US" sz="2000" dirty="0">
                <a:latin typeface="Bahnschrift" panose="020B0502040204020203" pitchFamily="34" charset="0"/>
              </a:rPr>
              <a:t> field (tag input dan </a:t>
            </a:r>
            <a:r>
              <a:rPr lang="en-US" sz="2000" dirty="0" err="1">
                <a:latin typeface="Bahnschrift" panose="020B0502040204020203" pitchFamily="34" charset="0"/>
              </a:rPr>
              <a:t>textarea</a:t>
            </a:r>
            <a:r>
              <a:rPr lang="en-US" sz="2000" dirty="0">
                <a:latin typeface="Bahnschrift" panose="020B0502040204020203" pitchFamily="34" charset="0"/>
              </a:rPr>
              <a:t>) </a:t>
            </a:r>
            <a:r>
              <a:rPr lang="en-US" sz="2000" dirty="0" err="1">
                <a:latin typeface="Bahnschrift" panose="020B0502040204020203" pitchFamily="34" charset="0"/>
              </a:rPr>
              <a:t>dapat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diberlakukan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C6F6-5F4A-40ED-AFCD-66B3823315E1}"/>
              </a:ext>
            </a:extLst>
          </p:cNvPr>
          <p:cNvSpPr txBox="1"/>
          <p:nvPr/>
        </p:nvSpPr>
        <p:spPr>
          <a:xfrm>
            <a:off x="4057523" y="3273543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Bahnschrift" panose="020B0502040204020203" pitchFamily="34" charset="0"/>
              </a:rPr>
              <a:t>Bagaimana</a:t>
            </a:r>
            <a:r>
              <a:rPr lang="en-US" sz="1800" dirty="0"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latin typeface="Bahnschrift" panose="020B0502040204020203" pitchFamily="34" charset="0"/>
              </a:rPr>
              <a:t>menggunakan</a:t>
            </a:r>
            <a:r>
              <a:rPr lang="en-US" sz="1800" dirty="0"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latin typeface="Bahnschrift" panose="020B0502040204020203" pitchFamily="34" charset="0"/>
              </a:rPr>
              <a:t>validasi</a:t>
            </a:r>
            <a:r>
              <a:rPr lang="en-US" sz="1800" dirty="0">
                <a:latin typeface="Bahnschrift" panose="020B0502040204020203" pitchFamily="34" charset="0"/>
              </a:rPr>
              <a:t>? </a:t>
            </a:r>
            <a:r>
              <a:rPr lang="en-US" sz="1800" dirty="0" err="1">
                <a:latin typeface="Bahnschrift" panose="020B0502040204020203" pitchFamily="34" charset="0"/>
              </a:rPr>
              <a:t>Seperti</a:t>
            </a:r>
            <a:r>
              <a:rPr lang="en-US" sz="1800" dirty="0"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latin typeface="Bahnschrift" panose="020B0502040204020203" pitchFamily="34" charset="0"/>
              </a:rPr>
              <a:t>dibawah</a:t>
            </a:r>
            <a:r>
              <a:rPr lang="en-US" sz="1800" dirty="0"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latin typeface="Bahnschrift" panose="020B0502040204020203" pitchFamily="34" charset="0"/>
              </a:rPr>
              <a:t>ini</a:t>
            </a:r>
            <a:r>
              <a:rPr lang="en-US" sz="1800" dirty="0">
                <a:latin typeface="Bahnschrift" panose="020B0502040204020203" pitchFamily="34" charset="0"/>
              </a:rPr>
              <a:t>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059DF54-2158-469A-B402-B09A2E615F1A}"/>
              </a:ext>
            </a:extLst>
          </p:cNvPr>
          <p:cNvSpPr/>
          <p:nvPr/>
        </p:nvSpPr>
        <p:spPr>
          <a:xfrm>
            <a:off x="4165598" y="3833429"/>
            <a:ext cx="6281651" cy="18527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ECDDB-B4B5-4781-B119-6C8322708FDD}"/>
              </a:ext>
            </a:extLst>
          </p:cNvPr>
          <p:cNvSpPr txBox="1"/>
          <p:nvPr/>
        </p:nvSpPr>
        <p:spPr>
          <a:xfrm>
            <a:off x="4413598" y="3955921"/>
            <a:ext cx="56309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sz="16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login'</a:t>
            </a:r>
            <a:r>
              <a:rPr lang="en-US" sz="1600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$request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$request</a:t>
            </a: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6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'email'</a:t>
            </a: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'required'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'password'</a:t>
            </a: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'required'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]);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B0D7BD7-F97B-48D3-809C-75B13EE66DA8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https://laravel.com/docs/9.x/validation#introduction</a:t>
            </a:r>
          </a:p>
        </p:txBody>
      </p:sp>
    </p:spTree>
    <p:extLst>
      <p:ext uri="{BB962C8B-B14F-4D97-AF65-F5344CB8AC3E}">
        <p14:creationId xmlns:p14="http://schemas.microsoft.com/office/powerpoint/2010/main" val="3979311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Validation #2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19456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059DF54-2158-469A-B402-B09A2E615F1A}"/>
              </a:ext>
            </a:extLst>
          </p:cNvPr>
          <p:cNvSpPr/>
          <p:nvPr/>
        </p:nvSpPr>
        <p:spPr>
          <a:xfrm>
            <a:off x="322811" y="2291837"/>
            <a:ext cx="5676208" cy="323441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12E1B-6EB5-4913-8D11-7EE1B8EF0CFD}"/>
              </a:ext>
            </a:extLst>
          </p:cNvPr>
          <p:cNvSpPr txBox="1"/>
          <p:nvPr/>
        </p:nvSpPr>
        <p:spPr>
          <a:xfrm>
            <a:off x="737067" y="2374967"/>
            <a:ext cx="50125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@csrf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@error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'email'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$message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@enderror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@error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'password'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$message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@enderror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6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20F8F-9FC5-4EFF-B93D-F73B5ABF64E3}"/>
              </a:ext>
            </a:extLst>
          </p:cNvPr>
          <p:cNvSpPr txBox="1"/>
          <p:nvPr/>
        </p:nvSpPr>
        <p:spPr>
          <a:xfrm>
            <a:off x="6192983" y="2291837"/>
            <a:ext cx="5777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Sistem </a:t>
            </a:r>
            <a:r>
              <a:rPr lang="en-US" sz="1600" dirty="0" err="1">
                <a:latin typeface="Bahnschrift" panose="020B0502040204020203" pitchFamily="34" charset="0"/>
              </a:rPr>
              <a:t>validasi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memberikan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pesan</a:t>
            </a:r>
            <a:r>
              <a:rPr lang="en-US" sz="1600" dirty="0">
                <a:latin typeface="Bahnschrift" panose="020B0502040204020203" pitchFamily="34" charset="0"/>
              </a:rPr>
              <a:t> error </a:t>
            </a:r>
            <a:r>
              <a:rPr lang="en-US" sz="1600" dirty="0" err="1">
                <a:latin typeface="Bahnschrift" panose="020B0502040204020203" pitchFamily="34" charset="0"/>
              </a:rPr>
              <a:t>jika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kondisi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validasi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terpenuhi</a:t>
            </a:r>
            <a:r>
              <a:rPr lang="en-US" sz="1600" dirty="0">
                <a:latin typeface="Bahnschrift" panose="020B0502040204020203" pitchFamily="34" charset="0"/>
              </a:rPr>
              <a:t>. </a:t>
            </a:r>
            <a:r>
              <a:rPr lang="en-US" sz="1600" dirty="0" err="1">
                <a:latin typeface="Bahnschrift" panose="020B0502040204020203" pitchFamily="34" charset="0"/>
              </a:rPr>
              <a:t>Disini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bisa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memberikan</a:t>
            </a:r>
            <a:r>
              <a:rPr lang="en-US" sz="1600" dirty="0">
                <a:latin typeface="Bahnschrift" panose="020B0502040204020203" pitchFamily="34" charset="0"/>
              </a:rPr>
              <a:t> style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kedepannya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bila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tervalidasi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maka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tampilkan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pesan</a:t>
            </a:r>
            <a:r>
              <a:rPr lang="en-US" sz="1600" dirty="0">
                <a:latin typeface="Bahnschrift" panose="020B0502040204020203" pitchFamily="34" charset="0"/>
              </a:rPr>
              <a:t> error </a:t>
            </a:r>
            <a:r>
              <a:rPr lang="en-US" sz="1600" dirty="0" err="1">
                <a:latin typeface="Bahnschrift" panose="020B0502040204020203" pitchFamily="34" charset="0"/>
              </a:rPr>
              <a:t>berwarna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merah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66FE68-15B3-4854-A01D-820BCEF2BFAD}"/>
              </a:ext>
            </a:extLst>
          </p:cNvPr>
          <p:cNvSpPr/>
          <p:nvPr/>
        </p:nvSpPr>
        <p:spPr>
          <a:xfrm>
            <a:off x="6286951" y="3909044"/>
            <a:ext cx="3803927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BF884-B08C-4B2D-A5E9-55151C666156}"/>
              </a:ext>
            </a:extLst>
          </p:cNvPr>
          <p:cNvSpPr txBox="1"/>
          <p:nvPr/>
        </p:nvSpPr>
        <p:spPr>
          <a:xfrm>
            <a:off x="6351841" y="4048598"/>
            <a:ext cx="3720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BFC7D5"/>
                </a:solidFill>
                <a:latin typeface="source-code-pro"/>
              </a:rPr>
              <a:t>p</a:t>
            </a:r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serve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7B3E1-E859-4B2C-AB0C-C7C884ADE38C}"/>
              </a:ext>
            </a:extLst>
          </p:cNvPr>
          <p:cNvSpPr txBox="1"/>
          <p:nvPr/>
        </p:nvSpPr>
        <p:spPr>
          <a:xfrm>
            <a:off x="6192983" y="3432774"/>
            <a:ext cx="4197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Sekarang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jalankan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5676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Validation #3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19456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327A6-ED07-4DB8-A75B-2C56E3BA9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50"/>
          <a:stretch/>
        </p:blipFill>
        <p:spPr>
          <a:xfrm>
            <a:off x="332508" y="2291837"/>
            <a:ext cx="9601200" cy="26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28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Validation rules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65176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130FADD-05B9-4F99-A58A-58B23F268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28181"/>
              </p:ext>
            </p:extLst>
          </p:nvPr>
        </p:nvGraphicFramePr>
        <p:xfrm>
          <a:off x="332508" y="2291837"/>
          <a:ext cx="11596256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8128">
                  <a:extLst>
                    <a:ext uri="{9D8B030D-6E8A-4147-A177-3AD203B41FA5}">
                      <a16:colId xmlns:a16="http://schemas.microsoft.com/office/drawing/2014/main" val="1907928667"/>
                    </a:ext>
                  </a:extLst>
                </a:gridCol>
                <a:gridCol w="5798128">
                  <a:extLst>
                    <a:ext uri="{9D8B030D-6E8A-4147-A177-3AD203B41FA5}">
                      <a16:colId xmlns:a16="http://schemas.microsoft.com/office/drawing/2014/main" val="506282616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rules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explain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20109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 / tag input </a:t>
                      </a:r>
                      <a:r>
                        <a:rPr lang="en-US" dirty="0" err="1"/>
                        <a:t>tidak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boleh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kosong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13670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Nilai field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mempunyai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batas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misal</a:t>
                      </a:r>
                      <a:r>
                        <a:rPr lang="en-US" dirty="0"/>
                        <a:t> string, file, </a:t>
                      </a:r>
                      <a:r>
                        <a:rPr lang="en-US" dirty="0" err="1"/>
                        <a:t>atau</a:t>
                      </a:r>
                      <a:r>
                        <a:rPr lang="en-US" dirty="0"/>
                        <a:t> 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91277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Kebalikan</a:t>
                      </a:r>
                      <a:r>
                        <a:rPr lang="en-US" dirty="0"/>
                        <a:t> 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28689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alpha_dash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Memperbolehkan</a:t>
                      </a:r>
                      <a:r>
                        <a:rPr lang="en-US" dirty="0"/>
                        <a:t> alpha numeric dan dash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79237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email:dns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Memvalidasi</a:t>
                      </a:r>
                      <a:r>
                        <a:rPr lang="en-US" dirty="0"/>
                        <a:t> field email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sesuai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dns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asli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72946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Mempastikan</a:t>
                      </a:r>
                      <a:r>
                        <a:rPr lang="en-US" dirty="0"/>
                        <a:t> file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tag input </a:t>
                      </a:r>
                      <a:r>
                        <a:rPr lang="en-US" dirty="0" err="1"/>
                        <a:t>adalah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gambar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55975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distinct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Membuat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nilai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tidak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mempunyai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nilai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duplikat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19781"/>
                  </a:ext>
                </a:extLst>
              </a:tr>
            </a:tbl>
          </a:graphicData>
        </a:graphic>
      </p:graphicFrame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A1378982-8C71-4640-AA64-A74269D089A5}"/>
              </a:ext>
            </a:extLst>
          </p:cNvPr>
          <p:cNvSpPr txBox="1"/>
          <p:nvPr/>
        </p:nvSpPr>
        <p:spPr>
          <a:xfrm>
            <a:off x="415635" y="6155920"/>
            <a:ext cx="7536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https://laravel.com/docs/9.x/validation#available-validation-rules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D4D34-2E18-4771-A5EE-5086C11E9DB1}"/>
              </a:ext>
            </a:extLst>
          </p:cNvPr>
          <p:cNvSpPr txBox="1"/>
          <p:nvPr/>
        </p:nvSpPr>
        <p:spPr>
          <a:xfrm>
            <a:off x="415635" y="5796584"/>
            <a:ext cx="6109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Dan </a:t>
            </a:r>
            <a:r>
              <a:rPr lang="en-US" sz="1600" dirty="0" err="1">
                <a:latin typeface="Bahnschrift" panose="020B0502040204020203" pitchFamily="34" charset="0"/>
              </a:rPr>
              <a:t>masih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banyak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lagi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lengkapnya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</a:t>
            </a:r>
            <a:r>
              <a:rPr lang="en-US" sz="1600" dirty="0">
                <a:latin typeface="Bahnschrift" panose="020B0502040204020203" pitchFamily="34" charset="0"/>
              </a:rPr>
              <a:t> link </a:t>
            </a:r>
            <a:r>
              <a:rPr lang="en-US" sz="1600" dirty="0" err="1">
                <a:latin typeface="Bahnschrift" panose="020B0502040204020203" pitchFamily="34" charset="0"/>
              </a:rPr>
              <a:t>dibawah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10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Environment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74320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0C72C-65BE-4181-8868-1CFED5B67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5" t="7273" r="9018" b="8403"/>
          <a:stretch/>
        </p:blipFill>
        <p:spPr>
          <a:xfrm>
            <a:off x="360218" y="2153287"/>
            <a:ext cx="4544291" cy="3423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42BCB-14C6-42A3-8BE0-A323B64C9AFE}"/>
              </a:ext>
            </a:extLst>
          </p:cNvPr>
          <p:cNvSpPr txBox="1"/>
          <p:nvPr/>
        </p:nvSpPr>
        <p:spPr>
          <a:xfrm>
            <a:off x="4904510" y="2104411"/>
            <a:ext cx="6954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Configuration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hal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terpenting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tetapi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bisa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menyingkat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waktu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menilik</a:t>
            </a:r>
            <a:r>
              <a:rPr lang="en-US" sz="1600" dirty="0">
                <a:latin typeface="Bahnschrift" panose="020B0502040204020203" pitchFamily="34" charset="0"/>
              </a:rPr>
              <a:t> folder </a:t>
            </a:r>
            <a:r>
              <a:rPr lang="en-US" sz="1600" dirty="0" err="1">
                <a:latin typeface="Bahnschrift" panose="020B0502040204020203" pitchFamily="34" charset="0"/>
              </a:rPr>
              <a:t>konfigurasi</a:t>
            </a:r>
            <a:r>
              <a:rPr lang="en-US" sz="1600" dirty="0">
                <a:latin typeface="Bahnschrift" panose="020B0502040204020203" pitchFamily="34" charset="0"/>
              </a:rPr>
              <a:t>. </a:t>
            </a:r>
            <a:r>
              <a:rPr lang="en-US" sz="1600" dirty="0" err="1">
                <a:latin typeface="Bahnschrift" panose="020B0502040204020203" pitchFamily="34" charset="0"/>
              </a:rPr>
              <a:t>Konfigurasi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singkat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berasal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dari</a:t>
            </a:r>
            <a:r>
              <a:rPr lang="en-US" sz="1600" dirty="0">
                <a:latin typeface="Bahnschrift" panose="020B0502040204020203" pitchFamily="34" charset="0"/>
              </a:rPr>
              <a:t> file “.env”.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AB58D-2C6D-4BF8-B6E6-F0EB742F741C}"/>
              </a:ext>
            </a:extLst>
          </p:cNvPr>
          <p:cNvSpPr txBox="1"/>
          <p:nvPr/>
        </p:nvSpPr>
        <p:spPr>
          <a:xfrm>
            <a:off x="4904509" y="2939341"/>
            <a:ext cx="7176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“.env”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membatasi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setiap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apapun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dikonfigurasi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kedalam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aplikasi</a:t>
            </a:r>
            <a:r>
              <a:rPr lang="en-US" sz="1600" dirty="0">
                <a:latin typeface="Bahnschrift" panose="020B0502040204020203" pitchFamily="34" charset="0"/>
              </a:rPr>
              <a:t>. </a:t>
            </a:r>
            <a:r>
              <a:rPr lang="en-US" sz="1600" dirty="0" err="1">
                <a:latin typeface="Bahnschrift" panose="020B0502040204020203" pitchFamily="34" charset="0"/>
              </a:rPr>
              <a:t>Mulai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dari</a:t>
            </a:r>
            <a:r>
              <a:rPr lang="en-US" sz="1600" dirty="0">
                <a:latin typeface="Bahnschrift" panose="020B0502040204020203" pitchFamily="34" charset="0"/>
              </a:rPr>
              <a:t> database, email, app, </a:t>
            </a:r>
            <a:r>
              <a:rPr lang="en-US" sz="1600" dirty="0" err="1">
                <a:latin typeface="Bahnschrift" panose="020B0502040204020203" pitchFamily="34" charset="0"/>
              </a:rPr>
              <a:t>dll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441D8-CB8F-4243-B5C7-723BF7C17A11}"/>
              </a:ext>
            </a:extLst>
          </p:cNvPr>
          <p:cNvSpPr txBox="1"/>
          <p:nvPr/>
        </p:nvSpPr>
        <p:spPr>
          <a:xfrm>
            <a:off x="4904509" y="3524116"/>
            <a:ext cx="6927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“.env” </a:t>
            </a:r>
            <a:r>
              <a:rPr lang="en-US" sz="1600" dirty="0" err="1">
                <a:latin typeface="Bahnschrift" panose="020B0502040204020203" pitchFamily="34" charset="0"/>
              </a:rPr>
              <a:t>berisi</a:t>
            </a:r>
            <a:r>
              <a:rPr lang="en-US" sz="1600" dirty="0">
                <a:latin typeface="Bahnschrift" panose="020B0502040204020203" pitchFamily="34" charset="0"/>
              </a:rPr>
              <a:t> key dan value, </a:t>
            </a:r>
            <a:r>
              <a:rPr lang="en-US" sz="1600" dirty="0" err="1">
                <a:latin typeface="Bahnschrift" panose="020B0502040204020203" pitchFamily="34" charset="0"/>
              </a:rPr>
              <a:t>pertama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dibahas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configuration database di “.env” </a:t>
            </a:r>
            <a:r>
              <a:rPr lang="en-US" sz="1600" dirty="0" err="1">
                <a:latin typeface="Bahnschrift" panose="020B0502040204020203" pitchFamily="34" charset="0"/>
              </a:rPr>
              <a:t>seperti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dibawah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314DA0-3129-456E-9B4D-6A2879ECE8CA}"/>
              </a:ext>
            </a:extLst>
          </p:cNvPr>
          <p:cNvSpPr/>
          <p:nvPr/>
        </p:nvSpPr>
        <p:spPr>
          <a:xfrm>
            <a:off x="5001493" y="4227039"/>
            <a:ext cx="6830289" cy="185279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D98D8-4434-4BEA-98E7-CB8FE4D1D9AA}"/>
              </a:ext>
            </a:extLst>
          </p:cNvPr>
          <p:cNvSpPr txBox="1"/>
          <p:nvPr/>
        </p:nvSpPr>
        <p:spPr>
          <a:xfrm>
            <a:off x="5233556" y="4368608"/>
            <a:ext cx="61029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DB_CONNECTION=</a:t>
            </a:r>
            <a:r>
              <a:rPr lang="en-US" sz="16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DB_HOST=127.0.0.1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DB_PORT=3306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DB_DATABASE=</a:t>
            </a:r>
            <a:r>
              <a:rPr lang="en-US" sz="16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app_tutorial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DB_USERNAME=root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DB_PASSWORD=</a:t>
            </a:r>
            <a:endParaRPr lang="en-US" sz="16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hlinkClick r:id="rId3"/>
            <a:extLst>
              <a:ext uri="{FF2B5EF4-FFF2-40B4-BE49-F238E27FC236}">
                <a16:creationId xmlns:a16="http://schemas.microsoft.com/office/drawing/2014/main" id="{8303F3D7-BC51-4498-9385-9D78346E389D}"/>
              </a:ext>
            </a:extLst>
          </p:cNvPr>
          <p:cNvSpPr txBox="1"/>
          <p:nvPr/>
        </p:nvSpPr>
        <p:spPr>
          <a:xfrm>
            <a:off x="415635" y="6155920"/>
            <a:ext cx="7536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https://laravel.com/docs/9.x/configuration#environment-configuration</a:t>
            </a:r>
          </a:p>
        </p:txBody>
      </p:sp>
    </p:spTree>
    <p:extLst>
      <p:ext uri="{BB962C8B-B14F-4D97-AF65-F5344CB8AC3E}">
        <p14:creationId xmlns:p14="http://schemas.microsoft.com/office/powerpoint/2010/main" val="2816039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Environment #2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74320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18458-E3F7-48D6-998D-6F19D3DFD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159830"/>
            <a:ext cx="8285019" cy="41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61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.</a:t>
            </a:r>
            <a:r>
              <a:rPr lang="en-US" sz="2800" dirty="0" err="1">
                <a:solidFill>
                  <a:srgbClr val="FF0000"/>
                </a:solidFill>
                <a:latin typeface="Bahnschrift" panose="020B0502040204020203" pitchFamily="34" charset="0"/>
              </a:rPr>
              <a:t>env.example</a:t>
            </a:r>
            <a:endParaRPr lang="en-US" sz="28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3774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1D782-ACD7-4002-A2B2-5E878C573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5" t="7273" r="9018" b="8403"/>
          <a:stretch/>
        </p:blipFill>
        <p:spPr>
          <a:xfrm>
            <a:off x="360218" y="2153287"/>
            <a:ext cx="4544291" cy="3423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DFBB87-112F-4FC1-9E86-3518367E26BB}"/>
              </a:ext>
            </a:extLst>
          </p:cNvPr>
          <p:cNvSpPr txBox="1"/>
          <p:nvPr/>
        </p:nvSpPr>
        <p:spPr>
          <a:xfrm>
            <a:off x="4904510" y="2104411"/>
            <a:ext cx="6954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File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berisi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hal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sama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.env, </a:t>
            </a:r>
            <a:r>
              <a:rPr lang="en-US" sz="2000" dirty="0" err="1">
                <a:latin typeface="Bahnschrift" panose="020B0502040204020203" pitchFamily="34" charset="0"/>
              </a:rPr>
              <a:t>sebelum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melakukan</a:t>
            </a:r>
            <a:r>
              <a:rPr lang="en-US" sz="2000" dirty="0">
                <a:latin typeface="Bahnschrift" panose="020B0502040204020203" pitchFamily="34" charset="0"/>
              </a:rPr>
              <a:t> hosting </a:t>
            </a:r>
            <a:r>
              <a:rPr lang="en-US" sz="2000" dirty="0" err="1">
                <a:latin typeface="Bahnschrift" panose="020B0502040204020203" pitchFamily="34" charset="0"/>
              </a:rPr>
              <a:t>setelah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production, file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menjadi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pengganti</a:t>
            </a:r>
            <a:r>
              <a:rPr lang="en-US" sz="2000" dirty="0">
                <a:latin typeface="Bahnschrift" panose="020B0502040204020203" pitchFamily="34" charset="0"/>
              </a:rPr>
              <a:t> “.env” </a:t>
            </a:r>
            <a:r>
              <a:rPr lang="en-US" sz="2000" dirty="0" err="1">
                <a:latin typeface="Bahnschrift" panose="020B0502040204020203" pitchFamily="34" charset="0"/>
              </a:rPr>
              <a:t>saat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kamu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menggunakan</a:t>
            </a:r>
            <a:r>
              <a:rPr lang="en-US" sz="2000" dirty="0">
                <a:latin typeface="Bahnschrift" panose="020B0502040204020203" pitchFamily="34" charset="0"/>
              </a:rPr>
              <a:t> git (CVS) dan </a:t>
            </a:r>
            <a:r>
              <a:rPr lang="en-US" sz="2000" dirty="0" err="1">
                <a:latin typeface="Bahnschrift" panose="020B0502040204020203" pitchFamily="34" charset="0"/>
              </a:rPr>
              <a:t>melakukan</a:t>
            </a:r>
            <a:r>
              <a:rPr lang="en-US" sz="2000" dirty="0">
                <a:latin typeface="Bahnschrift" panose="020B0502040204020203" pitchFamily="34" charset="0"/>
              </a:rPr>
              <a:t> commit.</a:t>
            </a:r>
          </a:p>
        </p:txBody>
      </p:sp>
    </p:spTree>
    <p:extLst>
      <p:ext uri="{BB962C8B-B14F-4D97-AF65-F5344CB8AC3E}">
        <p14:creationId xmlns:p14="http://schemas.microsoft.com/office/powerpoint/2010/main" val="10505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1898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Composer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73736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B7C11-2B50-4ECC-9309-DBD17B7B967A}"/>
              </a:ext>
            </a:extLst>
          </p:cNvPr>
          <p:cNvSpPr txBox="1"/>
          <p:nvPr/>
        </p:nvSpPr>
        <p:spPr>
          <a:xfrm>
            <a:off x="4247804" y="2288705"/>
            <a:ext cx="8035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Composer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teknologi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pengembangan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segala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bidang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menggunakan</a:t>
            </a:r>
            <a:r>
              <a:rPr lang="en-US" sz="2000" dirty="0">
                <a:latin typeface="Bahnschrift" panose="020B0502040204020203" pitchFamily="34" charset="0"/>
              </a:rPr>
              <a:t> Bahasa </a:t>
            </a:r>
            <a:r>
              <a:rPr lang="en-US" sz="2000" dirty="0">
                <a:solidFill>
                  <a:srgbClr val="7030A0"/>
                </a:solidFill>
                <a:latin typeface="Bahnschrift" panose="020B0502040204020203" pitchFamily="34" charset="0"/>
              </a:rPr>
              <a:t>PHP</a:t>
            </a:r>
            <a:r>
              <a:rPr lang="en-US" sz="2000" dirty="0">
                <a:latin typeface="Bahnschrift" panose="020B0502040204020203" pitchFamily="34" charset="0"/>
              </a:rPr>
              <a:t>, Composer </a:t>
            </a:r>
            <a:r>
              <a:rPr lang="en-US" sz="2000" dirty="0" err="1">
                <a:latin typeface="Bahnschrift" panose="020B0502040204020203" pitchFamily="34" charset="0"/>
              </a:rPr>
              <a:t>disebut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sebagai</a:t>
            </a:r>
            <a:r>
              <a:rPr lang="en-US" sz="2000" dirty="0">
                <a:latin typeface="Bahnschrift" panose="020B0502040204020203" pitchFamily="34" charset="0"/>
              </a:rPr>
              <a:t> package manager yang sangat </a:t>
            </a:r>
            <a:r>
              <a:rPr lang="en-US" sz="2000" dirty="0" err="1">
                <a:latin typeface="Bahnschrift" panose="020B0502040204020203" pitchFamily="34" charset="0"/>
              </a:rPr>
              <a:t>berguna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melakukan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dependensi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terhadap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paket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  <a:endParaRPr lang="en-US" sz="2000" dirty="0">
              <a:solidFill>
                <a:srgbClr val="7030A0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2C95A-5845-4984-B88D-E2A5A67CD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5" r="9558"/>
          <a:stretch/>
        </p:blipFill>
        <p:spPr>
          <a:xfrm>
            <a:off x="243840" y="2244599"/>
            <a:ext cx="3753368" cy="3551284"/>
          </a:xfrm>
          <a:prstGeom prst="rect">
            <a:avLst/>
          </a:prstGeom>
        </p:spPr>
      </p:pic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7A68DA47-5B8D-418E-8743-EDCC9543CEB7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https://getcomposer.org/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57D4C-04B2-4C2D-A14F-92127CDCD2F7}"/>
              </a:ext>
            </a:extLst>
          </p:cNvPr>
          <p:cNvSpPr txBox="1"/>
          <p:nvPr/>
        </p:nvSpPr>
        <p:spPr>
          <a:xfrm>
            <a:off x="4247802" y="3822203"/>
            <a:ext cx="8035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Composer </a:t>
            </a:r>
            <a:r>
              <a:rPr lang="en-US" sz="2000" dirty="0" err="1">
                <a:latin typeface="Bahnschrift" panose="020B0502040204020203" pitchFamily="34" charset="0"/>
              </a:rPr>
              <a:t>terinspirasi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Nodejs yang </a:t>
            </a:r>
            <a:r>
              <a:rPr lang="en-US" sz="2000" dirty="0" err="1">
                <a:latin typeface="Bahnschrift" panose="020B0502040204020203" pitchFamily="34" charset="0"/>
              </a:rPr>
              <a:t>dimana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didalamya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terdapat</a:t>
            </a:r>
            <a:r>
              <a:rPr lang="en-US" sz="2000" dirty="0">
                <a:latin typeface="Bahnschrift" panose="020B0502040204020203" pitchFamily="34" charset="0"/>
              </a:rPr>
              <a:t> NPM </a:t>
            </a:r>
            <a:r>
              <a:rPr lang="en-US" sz="2000" dirty="0" err="1">
                <a:latin typeface="Bahnschrift" panose="020B0502040204020203" pitchFamily="34" charset="0"/>
              </a:rPr>
              <a:t>sebagai</a:t>
            </a:r>
            <a:r>
              <a:rPr lang="en-US" sz="2000" dirty="0">
                <a:latin typeface="Bahnschrift" panose="020B0502040204020203" pitchFamily="34" charset="0"/>
              </a:rPr>
              <a:t> package manager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Bahasa 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Javascript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  <a:endParaRPr lang="en-US" sz="2000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0F551E-B2E4-4859-8160-F172FDDA0473}"/>
              </a:ext>
            </a:extLst>
          </p:cNvPr>
          <p:cNvSpPr txBox="1"/>
          <p:nvPr/>
        </p:nvSpPr>
        <p:spPr>
          <a:xfrm>
            <a:off x="4247802" y="4647068"/>
            <a:ext cx="8035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Install </a:t>
            </a:r>
            <a:r>
              <a:rPr lang="en-US" sz="2000" dirty="0" err="1">
                <a:latin typeface="Bahnschrift" panose="020B0502040204020203" pitchFamily="34" charset="0"/>
              </a:rPr>
              <a:t>saja</a:t>
            </a:r>
            <a:r>
              <a:rPr lang="en-US" sz="2000" dirty="0">
                <a:latin typeface="Bahnschrift" panose="020B0502040204020203" pitchFamily="34" charset="0"/>
              </a:rPr>
              <a:t> Composer </a:t>
            </a:r>
            <a:r>
              <a:rPr lang="en-US" sz="2000" dirty="0" err="1">
                <a:latin typeface="Bahnschrift" panose="020B0502040204020203" pitchFamily="34" charset="0"/>
              </a:rPr>
              <a:t>seperti</a:t>
            </a:r>
            <a:r>
              <a:rPr lang="en-US" sz="2000" dirty="0">
                <a:latin typeface="Bahnschrift" panose="020B0502040204020203" pitchFamily="34" charset="0"/>
              </a:rPr>
              <a:t> kalian </a:t>
            </a:r>
            <a:r>
              <a:rPr lang="en-US" sz="2000" dirty="0" err="1">
                <a:latin typeface="Bahnschrift" panose="020B0502040204020203" pitchFamily="34" charset="0"/>
              </a:rPr>
              <a:t>mengunduh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, dan </a:t>
            </a:r>
            <a:r>
              <a:rPr lang="en-US" sz="2000" dirty="0" err="1">
                <a:latin typeface="Bahnschrift" panose="020B0502040204020203" pitchFamily="34" charset="0"/>
              </a:rPr>
              <a:t>sesuai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jenis</a:t>
            </a:r>
            <a:r>
              <a:rPr lang="en-US" sz="2000" dirty="0">
                <a:latin typeface="Bahnschrift" panose="020B0502040204020203" pitchFamily="34" charset="0"/>
              </a:rPr>
              <a:t> OS. </a:t>
            </a:r>
            <a:r>
              <a:rPr lang="en-US" sz="2000" dirty="0" err="1">
                <a:latin typeface="Bahnschrift" panose="020B0502040204020203" pitchFamily="34" charset="0"/>
              </a:rPr>
              <a:t>Bila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bingung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bagaimana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menginstallnya</a:t>
            </a:r>
            <a:r>
              <a:rPr lang="en-US" sz="2000" dirty="0">
                <a:solidFill>
                  <a:srgbClr val="FFFF00"/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ikuti</a:t>
            </a:r>
            <a:r>
              <a:rPr lang="en-US" sz="2000" dirty="0">
                <a:latin typeface="Bahnschrift" panose="020B0502040204020203" pitchFamily="34" charset="0"/>
              </a:rPr>
              <a:t> link </a:t>
            </a:r>
            <a:r>
              <a:rPr lang="en-US" sz="2000" dirty="0" err="1">
                <a:latin typeface="Bahnschrift" panose="020B0502040204020203" pitchFamily="34" charset="0"/>
              </a:rPr>
              <a:t>dibawah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 : </a:t>
            </a:r>
          </a:p>
          <a:p>
            <a:r>
              <a:rPr lang="en-US" sz="2000" dirty="0">
                <a:latin typeface="Bahnschrift" panose="020B0502040204020203" pitchFamily="34" charset="0"/>
                <a:hlinkClick r:id="rId4"/>
              </a:rPr>
              <a:t>https://www.youtube.com/watch?v=hehfb2oz8xI</a:t>
            </a: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067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Configurations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51B75-90B9-4826-9029-29B58113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" t="7596" r="2997" b="7399"/>
          <a:stretch/>
        </p:blipFill>
        <p:spPr>
          <a:xfrm>
            <a:off x="332508" y="2159831"/>
            <a:ext cx="6078568" cy="3696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8069E-FD86-4C8F-8570-A3ACAE28257A}"/>
              </a:ext>
            </a:extLst>
          </p:cNvPr>
          <p:cNvSpPr txBox="1"/>
          <p:nvPr/>
        </p:nvSpPr>
        <p:spPr>
          <a:xfrm>
            <a:off x="6511636" y="2104411"/>
            <a:ext cx="5347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Folder </a:t>
            </a:r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memiliki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banyak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sekali</a:t>
            </a:r>
            <a:r>
              <a:rPr lang="en-US" sz="1600" dirty="0">
                <a:latin typeface="Bahnschrift" panose="020B0502040204020203" pitchFamily="34" charset="0"/>
              </a:rPr>
              <a:t> file </a:t>
            </a:r>
            <a:r>
              <a:rPr lang="en-US" sz="1600" dirty="0" err="1">
                <a:latin typeface="Bahnschrift" panose="020B0502040204020203" pitchFamily="34" charset="0"/>
              </a:rPr>
              <a:t>konfigurasi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didalamnya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mulai</a:t>
            </a:r>
            <a:r>
              <a:rPr lang="en-US" sz="1600" dirty="0">
                <a:latin typeface="Bahnschrift" panose="020B0502040204020203" pitchFamily="34" charset="0"/>
              </a:rPr>
              <a:t> app, auth, database, filesystem, mail </a:t>
            </a:r>
            <a:r>
              <a:rPr lang="en-US" sz="1600" dirty="0" err="1">
                <a:latin typeface="Bahnschrift" panose="020B0502040204020203" pitchFamily="34" charset="0"/>
              </a:rPr>
              <a:t>dll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5A29FA-CF96-40ED-A0CA-5D256B022A45}"/>
              </a:ext>
            </a:extLst>
          </p:cNvPr>
          <p:cNvSpPr txBox="1"/>
          <p:nvPr/>
        </p:nvSpPr>
        <p:spPr>
          <a:xfrm>
            <a:off x="6511636" y="3013501"/>
            <a:ext cx="5347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Kita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lihat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bagaimana</a:t>
            </a:r>
            <a:r>
              <a:rPr lang="en-US" sz="1600" dirty="0">
                <a:latin typeface="Bahnschrift" panose="020B0502040204020203" pitchFamily="34" charset="0"/>
              </a:rPr>
              <a:t> file “.env” </a:t>
            </a:r>
            <a:r>
              <a:rPr lang="en-US" sz="1600" dirty="0" err="1">
                <a:latin typeface="Bahnschrift" panose="020B0502040204020203" pitchFamily="34" charset="0"/>
              </a:rPr>
              <a:t>memiliki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keterkaitan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dengan</a:t>
            </a:r>
            <a:r>
              <a:rPr lang="en-US" sz="1600" dirty="0">
                <a:latin typeface="Bahnschrift" panose="020B0502040204020203" pitchFamily="34" charset="0"/>
              </a:rPr>
              <a:t> folder config, </a:t>
            </a:r>
            <a:r>
              <a:rPr lang="en-US" sz="1600" dirty="0" err="1">
                <a:latin typeface="Bahnschrift" panose="020B0502040204020203" pitchFamily="34" charset="0"/>
              </a:rPr>
              <a:t>karena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melihatnya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dari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segi</a:t>
            </a:r>
            <a:r>
              <a:rPr lang="en-US" sz="1600" dirty="0">
                <a:latin typeface="Bahnschrift" panose="020B0502040204020203" pitchFamily="34" charset="0"/>
              </a:rPr>
              <a:t> database. Folder </a:t>
            </a:r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berada</a:t>
            </a:r>
            <a:r>
              <a:rPr lang="en-US" sz="1600" dirty="0">
                <a:latin typeface="Bahnschrift" panose="020B0502040204020203" pitchFamily="34" charset="0"/>
              </a:rPr>
              <a:t> di </a:t>
            </a:r>
            <a:r>
              <a:rPr lang="en-US" sz="1600" dirty="0" err="1">
                <a:latin typeface="Bahnschrift" panose="020B0502040204020203" pitchFamily="34" charset="0"/>
              </a:rPr>
              <a:t>luar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perlu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mencari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terlalu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sulit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1AF49-B82C-4109-B05A-63632E2D21D3}"/>
              </a:ext>
            </a:extLst>
          </p:cNvPr>
          <p:cNvSpPr txBox="1"/>
          <p:nvPr/>
        </p:nvSpPr>
        <p:spPr>
          <a:xfrm>
            <a:off x="6511636" y="4168812"/>
            <a:ext cx="534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Coba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lihat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bagian</a:t>
            </a:r>
            <a:r>
              <a:rPr lang="en-US" sz="1600" dirty="0">
                <a:latin typeface="Bahnschrift" panose="020B0502040204020203" pitchFamily="34" charset="0"/>
              </a:rPr>
              <a:t> “config/</a:t>
            </a:r>
            <a:r>
              <a:rPr lang="en-US" sz="1600" dirty="0" err="1">
                <a:latin typeface="Bahnschrift" panose="020B0502040204020203" pitchFamily="34" charset="0"/>
              </a:rPr>
              <a:t>database.php</a:t>
            </a:r>
            <a:r>
              <a:rPr lang="en-US" sz="1600" dirty="0">
                <a:latin typeface="Bahnschrift" panose="020B0502040204020203" pitchFamily="34" charset="0"/>
              </a:rPr>
              <a:t>”.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A25201-3819-441A-8625-D313A9E1A38F}"/>
              </a:ext>
            </a:extLst>
          </p:cNvPr>
          <p:cNvSpPr/>
          <p:nvPr/>
        </p:nvSpPr>
        <p:spPr>
          <a:xfrm>
            <a:off x="332509" y="2058692"/>
            <a:ext cx="30175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83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Configurations #2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301752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E49F69-A533-4031-A696-16050015A47A}"/>
              </a:ext>
            </a:extLst>
          </p:cNvPr>
          <p:cNvSpPr/>
          <p:nvPr/>
        </p:nvSpPr>
        <p:spPr>
          <a:xfrm>
            <a:off x="332508" y="2165666"/>
            <a:ext cx="5676208" cy="444147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B89BA-5596-41DC-9C0B-F414ABA14925}"/>
              </a:ext>
            </a:extLst>
          </p:cNvPr>
          <p:cNvSpPr txBox="1"/>
          <p:nvPr/>
        </p:nvSpPr>
        <p:spPr>
          <a:xfrm>
            <a:off x="996838" y="2285624"/>
            <a:ext cx="473894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sz="1200" b="1" i="1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sz="12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 Illuminate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'default'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'DB_CONNECTION'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'connections'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        '</a:t>
            </a:r>
            <a:r>
              <a:rPr lang="en-US" sz="12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'driver'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'DATABASE_URL'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'host'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'DB_HOST'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'127.0.0.1'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'port'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'DB_PORT'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'3306'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'database'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'DB_DATABASE'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'forge'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'username'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'DB_USERNAME'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'forge'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'password'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'DB_PASSWORD'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unix_socket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'DB_SOCKET'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'charset'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'utf8mb4'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'collation'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'utf8mb4_unicode_ci'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       //....</a:t>
            </a:r>
          </a:p>
          <a:p>
            <a:r>
              <a:rPr lang="en-US" sz="1200" dirty="0">
                <a:solidFill>
                  <a:srgbClr val="BECFDA"/>
                </a:solidFill>
                <a:latin typeface="Consolas" panose="020B0609020204030204" pitchFamily="49" charset="0"/>
              </a:rPr>
              <a:t>         ],</a:t>
            </a:r>
          </a:p>
          <a:p>
            <a:r>
              <a:rPr lang="en-US" sz="1200" dirty="0">
                <a:solidFill>
                  <a:srgbClr val="BECFDA"/>
                </a:solidFill>
                <a:latin typeface="Consolas" panose="020B0609020204030204" pitchFamily="49" charset="0"/>
              </a:rPr>
              <a:t>     ],</a:t>
            </a:r>
          </a:p>
          <a:p>
            <a:r>
              <a:rPr lang="en-US" sz="1200" dirty="0">
                <a:solidFill>
                  <a:srgbClr val="BECFDA"/>
                </a:solidFill>
                <a:latin typeface="Consolas" panose="020B0609020204030204" pitchFamily="49" charset="0"/>
              </a:rPr>
              <a:t>    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'migrations'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'migrations’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    //....</a:t>
            </a:r>
          </a:p>
          <a:p>
            <a:r>
              <a:rPr lang="en-US" sz="1200" dirty="0">
                <a:solidFill>
                  <a:srgbClr val="BECFDA"/>
                </a:solidFill>
                <a:latin typeface="Consolas" panose="020B0609020204030204" pitchFamily="49" charset="0"/>
              </a:rPr>
              <a:t>];</a:t>
            </a:r>
            <a:endParaRPr lang="en-US" sz="12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24529-1892-4BC4-8B26-823773EA24D9}"/>
              </a:ext>
            </a:extLst>
          </p:cNvPr>
          <p:cNvSpPr txBox="1"/>
          <p:nvPr/>
        </p:nvSpPr>
        <p:spPr>
          <a:xfrm>
            <a:off x="6183284" y="2104411"/>
            <a:ext cx="5676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Key dan value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konfigurasi</a:t>
            </a:r>
            <a:r>
              <a:rPr lang="en-US" sz="1600" dirty="0">
                <a:latin typeface="Bahnschrift" panose="020B0502040204020203" pitchFamily="34" charset="0"/>
              </a:rPr>
              <a:t> pada file “.env” </a:t>
            </a:r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dipakai</a:t>
            </a:r>
            <a:r>
              <a:rPr lang="en-US" sz="1600" dirty="0">
                <a:latin typeface="Bahnschrift" panose="020B0502040204020203" pitchFamily="34" charset="0"/>
              </a:rPr>
              <a:t> pada file </a:t>
            </a:r>
            <a:r>
              <a:rPr lang="en-US" sz="1600" dirty="0" err="1">
                <a:latin typeface="Bahnschrift" panose="020B0502040204020203" pitchFamily="34" charset="0"/>
              </a:rPr>
              <a:t>konfigurasi</a:t>
            </a:r>
            <a:r>
              <a:rPr lang="en-US" sz="1600" dirty="0">
                <a:latin typeface="Bahnschrift" panose="020B0502040204020203" pitchFamily="34" charset="0"/>
              </a:rPr>
              <a:t> di folder “config”.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3DEC9-7E3A-4BB9-86BB-86C181361A53}"/>
              </a:ext>
            </a:extLst>
          </p:cNvPr>
          <p:cNvSpPr txBox="1"/>
          <p:nvPr/>
        </p:nvSpPr>
        <p:spPr>
          <a:xfrm>
            <a:off x="6183284" y="2689186"/>
            <a:ext cx="567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Contoh </a:t>
            </a:r>
            <a:r>
              <a:rPr lang="en-US" sz="1600" dirty="0" err="1">
                <a:latin typeface="Bahnschrift" panose="020B0502040204020203" pitchFamily="34" charset="0"/>
              </a:rPr>
              <a:t>dari</a:t>
            </a:r>
            <a:r>
              <a:rPr lang="en-US" sz="1600" dirty="0">
                <a:latin typeface="Bahnschrift" panose="020B0502040204020203" pitchFamily="34" charset="0"/>
              </a:rPr>
              <a:t> file folder config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bagian</a:t>
            </a:r>
            <a:r>
              <a:rPr lang="en-US" sz="1600" dirty="0">
                <a:latin typeface="Bahnschrift" panose="020B0502040204020203" pitchFamily="34" charset="0"/>
              </a:rPr>
              <a:t> database.</a:t>
            </a:r>
          </a:p>
        </p:txBody>
      </p:sp>
    </p:spTree>
    <p:extLst>
      <p:ext uri="{BB962C8B-B14F-4D97-AF65-F5344CB8AC3E}">
        <p14:creationId xmlns:p14="http://schemas.microsoft.com/office/powerpoint/2010/main" val="3345156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Database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173736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3841A-97EF-4D3D-85CE-AFE7000D6B44}"/>
              </a:ext>
            </a:extLst>
          </p:cNvPr>
          <p:cNvSpPr txBox="1"/>
          <p:nvPr/>
        </p:nvSpPr>
        <p:spPr>
          <a:xfrm>
            <a:off x="332508" y="2104411"/>
            <a:ext cx="1152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Buat</a:t>
            </a:r>
            <a:r>
              <a:rPr lang="en-US" sz="2000" dirty="0">
                <a:latin typeface="Bahnschrift" panose="020B0502040204020203" pitchFamily="34" charset="0"/>
              </a:rPr>
              <a:t> database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nama</a:t>
            </a:r>
            <a:r>
              <a:rPr lang="en-US" sz="2000" dirty="0">
                <a:latin typeface="Bahnschrift" panose="020B0502040204020203" pitchFamily="34" charset="0"/>
              </a:rPr>
              <a:t> yang </a:t>
            </a:r>
            <a:r>
              <a:rPr lang="en-US" sz="2000" dirty="0" err="1">
                <a:latin typeface="Bahnschrift" panose="020B0502040204020203" pitchFamily="34" charset="0"/>
              </a:rPr>
              <a:t>sesuai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dengan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nama</a:t>
            </a:r>
            <a:r>
              <a:rPr lang="en-US" sz="2000" dirty="0">
                <a:latin typeface="Bahnschrift" panose="020B0502040204020203" pitchFamily="34" charset="0"/>
              </a:rPr>
              <a:t> database pada file “.env”.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0134A7-D594-46E8-99BC-B4F8C103B4A1}"/>
              </a:ext>
            </a:extLst>
          </p:cNvPr>
          <p:cNvSpPr/>
          <p:nvPr/>
        </p:nvSpPr>
        <p:spPr>
          <a:xfrm>
            <a:off x="440333" y="2625452"/>
            <a:ext cx="3803927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36535-2027-4564-A7C5-9CA6CF0CE7EC}"/>
              </a:ext>
            </a:extLst>
          </p:cNvPr>
          <p:cNvSpPr txBox="1"/>
          <p:nvPr/>
        </p:nvSpPr>
        <p:spPr>
          <a:xfrm>
            <a:off x="505223" y="2765006"/>
            <a:ext cx="3720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DB_DATABASE=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app_tutorial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834EF-A587-48A0-8E17-161FBCA6F611}"/>
              </a:ext>
            </a:extLst>
          </p:cNvPr>
          <p:cNvSpPr txBox="1"/>
          <p:nvPr/>
        </p:nvSpPr>
        <p:spPr>
          <a:xfrm>
            <a:off x="332508" y="3418314"/>
            <a:ext cx="1152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Seperti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ini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57236-436F-42E8-96A5-EB15B87BF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3" y="3930133"/>
            <a:ext cx="9955014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85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3774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8F526-CD50-45B0-AF37-796236A81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159831"/>
            <a:ext cx="5426270" cy="3617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1501DB-539A-47B5-948E-72675D60CA34}"/>
              </a:ext>
            </a:extLst>
          </p:cNvPr>
          <p:cNvSpPr txBox="1"/>
          <p:nvPr/>
        </p:nvSpPr>
        <p:spPr>
          <a:xfrm>
            <a:off x="5758778" y="2104411"/>
            <a:ext cx="6100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sebuah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hal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wajib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mengolah</a:t>
            </a:r>
            <a:r>
              <a:rPr lang="en-US" sz="1600" dirty="0">
                <a:latin typeface="Bahnschrift" panose="020B0502040204020203" pitchFamily="34" charset="0"/>
              </a:rPr>
              <a:t> database.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F2FE5D-0CC7-4B1D-A339-13986C11F1E4}"/>
              </a:ext>
            </a:extLst>
          </p:cNvPr>
          <p:cNvSpPr txBox="1"/>
          <p:nvPr/>
        </p:nvSpPr>
        <p:spPr>
          <a:xfrm>
            <a:off x="5758778" y="2498385"/>
            <a:ext cx="6100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seperti</a:t>
            </a:r>
            <a:r>
              <a:rPr lang="en-US" sz="1600" dirty="0">
                <a:latin typeface="Bahnschrift" panose="020B0502040204020203" pitchFamily="34" charset="0"/>
              </a:rPr>
              <a:t> git (CVS) yang </a:t>
            </a:r>
            <a:r>
              <a:rPr lang="en-US" sz="1600" dirty="0" err="1">
                <a:latin typeface="Bahnschrift" panose="020B0502040204020203" pitchFamily="34" charset="0"/>
              </a:rPr>
              <a:t>dimana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saat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bekerja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bisa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dikustomisasi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di “migrate” dan “rollback”. </a:t>
            </a:r>
            <a:r>
              <a:rPr lang="en-US" sz="1600" dirty="0" err="1">
                <a:latin typeface="Bahnschrift" panose="020B0502040204020203" pitchFamily="34" charset="0"/>
              </a:rPr>
              <a:t>Kenapa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mirip</a:t>
            </a:r>
            <a:r>
              <a:rPr lang="en-US" sz="1600" dirty="0">
                <a:latin typeface="Bahnschrift" panose="020B0502040204020203" pitchFamily="34" charset="0"/>
              </a:rPr>
              <a:t>? </a:t>
            </a:r>
            <a:r>
              <a:rPr lang="en-US" sz="1600" dirty="0" err="1">
                <a:latin typeface="Bahnschrift" panose="020B0502040204020203" pitchFamily="34" charset="0"/>
              </a:rPr>
              <a:t>Saat</a:t>
            </a:r>
            <a:r>
              <a:rPr lang="en-US" sz="1600" dirty="0">
                <a:latin typeface="Bahnschrift" panose="020B0502040204020203" pitchFamily="34" charset="0"/>
              </a:rPr>
              <a:t> project </a:t>
            </a:r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dipush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</a:t>
            </a:r>
            <a:r>
              <a:rPr lang="en-US" sz="1600" dirty="0">
                <a:latin typeface="Bahnschrift" panose="020B0502040204020203" pitchFamily="34" charset="0"/>
              </a:rPr>
              <a:t> repo, </a:t>
            </a:r>
            <a:r>
              <a:rPr lang="en-US" sz="1600" dirty="0" err="1">
                <a:latin typeface="Bahnschrift" panose="020B0502040204020203" pitchFamily="34" charset="0"/>
              </a:rPr>
              <a:t>seseorang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dari</a:t>
            </a:r>
            <a:r>
              <a:rPr lang="en-US" sz="1600" dirty="0">
                <a:latin typeface="Bahnschrift" panose="020B0502040204020203" pitchFamily="34" charset="0"/>
              </a:rPr>
              <a:t> team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mudah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melakukan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perubahan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definisi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skema</a:t>
            </a:r>
            <a:r>
              <a:rPr lang="en-US" sz="1600" dirty="0">
                <a:latin typeface="Bahnschrift" panose="020B0502040204020203" pitchFamily="34" charset="0"/>
              </a:rPr>
              <a:t> table </a:t>
            </a:r>
            <a:r>
              <a:rPr lang="en-US" sz="1600" dirty="0" err="1">
                <a:latin typeface="Bahnschrift" panose="020B0502040204020203" pitchFamily="34" charset="0"/>
              </a:rPr>
              <a:t>seperti</a:t>
            </a:r>
            <a:r>
              <a:rPr lang="en-US" sz="1600" dirty="0">
                <a:latin typeface="Bahnschrift" panose="020B0502040204020203" pitchFamily="34" charset="0"/>
              </a:rPr>
              <a:t> add column, change name column,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yang lain.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3BD6B2-DFE4-4593-AC60-27A531C5CA14}"/>
              </a:ext>
            </a:extLst>
          </p:cNvPr>
          <p:cNvSpPr txBox="1"/>
          <p:nvPr/>
        </p:nvSpPr>
        <p:spPr>
          <a:xfrm>
            <a:off x="5758778" y="3877244"/>
            <a:ext cx="6100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Contoh </a:t>
            </a:r>
            <a:r>
              <a:rPr lang="en-US" sz="1600" dirty="0" err="1">
                <a:latin typeface="Bahnschrift" panose="020B0502040204020203" pitchFamily="34" charset="0"/>
              </a:rPr>
              <a:t>dari</a:t>
            </a:r>
            <a:r>
              <a:rPr lang="en-US" sz="1600" dirty="0">
                <a:latin typeface="Bahnschrift" panose="020B0502040204020203" pitchFamily="34" charset="0"/>
              </a:rPr>
              <a:t> migrations yang </a:t>
            </a:r>
            <a:r>
              <a:rPr lang="en-US" sz="1600" dirty="0" err="1">
                <a:latin typeface="Bahnschrift" panose="020B0502040204020203" pitchFamily="34" charset="0"/>
              </a:rPr>
              <a:t>berada</a:t>
            </a:r>
            <a:r>
              <a:rPr lang="en-US" sz="1600" dirty="0">
                <a:latin typeface="Bahnschrift" panose="020B0502040204020203" pitchFamily="34" charset="0"/>
              </a:rPr>
              <a:t> di folder “database/migrations”.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4E613F-C3B5-4728-8A1F-4375E48294F5}"/>
              </a:ext>
            </a:extLst>
          </p:cNvPr>
          <p:cNvSpPr/>
          <p:nvPr/>
        </p:nvSpPr>
        <p:spPr>
          <a:xfrm>
            <a:off x="5857460" y="4553451"/>
            <a:ext cx="5942200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A651D-EF0D-494E-8A47-FE97B907D72C}"/>
              </a:ext>
            </a:extLst>
          </p:cNvPr>
          <p:cNvSpPr txBox="1"/>
          <p:nvPr/>
        </p:nvSpPr>
        <p:spPr>
          <a:xfrm>
            <a:off x="5922350" y="4706860"/>
            <a:ext cx="5812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BFC7D5"/>
                </a:solidFill>
                <a:latin typeface="source-code-pro"/>
              </a:rPr>
              <a:t>2014_10_12_000000_create_users_table.php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</p:spTree>
    <p:extLst>
      <p:ext uri="{BB962C8B-B14F-4D97-AF65-F5344CB8AC3E}">
        <p14:creationId xmlns:p14="http://schemas.microsoft.com/office/powerpoint/2010/main" val="3028058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3774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F0848-47F9-4229-A955-79CB60F1B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7" y="2145976"/>
            <a:ext cx="7376391" cy="41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1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3774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966FFB69-7CE8-4876-A083-691992D5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04990"/>
              </p:ext>
            </p:extLst>
          </p:nvPr>
        </p:nvGraphicFramePr>
        <p:xfrm>
          <a:off x="332508" y="2526492"/>
          <a:ext cx="11596256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8128">
                  <a:extLst>
                    <a:ext uri="{9D8B030D-6E8A-4147-A177-3AD203B41FA5}">
                      <a16:colId xmlns:a16="http://schemas.microsoft.com/office/drawing/2014/main" val="1907928667"/>
                    </a:ext>
                  </a:extLst>
                </a:gridCol>
                <a:gridCol w="5798128">
                  <a:extLst>
                    <a:ext uri="{9D8B030D-6E8A-4147-A177-3AD203B41FA5}">
                      <a16:colId xmlns:a16="http://schemas.microsoft.com/office/drawing/2014/main" val="506282616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method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explain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20109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string()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column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data varchar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13670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integer()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column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data integer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91277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column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data 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28689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enum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column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enum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79237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column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data float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72946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secara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otomatis</a:t>
                      </a:r>
                      <a:r>
                        <a:rPr lang="en-US" dirty="0"/>
                        <a:t> column id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kelengkapan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baik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55975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foreignIdFor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secara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otomatis</a:t>
                      </a:r>
                      <a:r>
                        <a:rPr lang="en-US" dirty="0"/>
                        <a:t> column foreign key yang </a:t>
                      </a:r>
                      <a:r>
                        <a:rPr lang="en-US" dirty="0" err="1"/>
                        <a:t>terhubung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model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‘id’.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1978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C5F0697-9BA6-43EF-B85F-6483BCBD330A}"/>
              </a:ext>
            </a:extLst>
          </p:cNvPr>
          <p:cNvSpPr txBox="1"/>
          <p:nvPr/>
        </p:nvSpPr>
        <p:spPr>
          <a:xfrm>
            <a:off x="332508" y="2145976"/>
            <a:ext cx="1152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Column method pada </a:t>
            </a:r>
            <a:r>
              <a:rPr lang="en-US" sz="1600" dirty="0" err="1">
                <a:latin typeface="Bahnschrift" panose="020B0502040204020203" pitchFamily="34" charset="0"/>
              </a:rPr>
              <a:t>bagian</a:t>
            </a:r>
            <a:r>
              <a:rPr lang="en-US" sz="1600" dirty="0">
                <a:latin typeface="Bahnschrift" panose="020B0502040204020203" pitchFamily="34" charset="0"/>
              </a:rPr>
              <a:t> migrations table.</a:t>
            </a:r>
          </a:p>
        </p:txBody>
      </p:sp>
    </p:spTree>
    <p:extLst>
      <p:ext uri="{BB962C8B-B14F-4D97-AF65-F5344CB8AC3E}">
        <p14:creationId xmlns:p14="http://schemas.microsoft.com/office/powerpoint/2010/main" val="1110516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3774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966FFB69-7CE8-4876-A083-691992D5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380061"/>
              </p:ext>
            </p:extLst>
          </p:nvPr>
        </p:nvGraphicFramePr>
        <p:xfrm>
          <a:off x="332508" y="2526492"/>
          <a:ext cx="11596256" cy="2560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98128">
                  <a:extLst>
                    <a:ext uri="{9D8B030D-6E8A-4147-A177-3AD203B41FA5}">
                      <a16:colId xmlns:a16="http://schemas.microsoft.com/office/drawing/2014/main" val="1907928667"/>
                    </a:ext>
                  </a:extLst>
                </a:gridCol>
                <a:gridCol w="5798128">
                  <a:extLst>
                    <a:ext uri="{9D8B030D-6E8A-4147-A177-3AD203B41FA5}">
                      <a16:colId xmlns:a16="http://schemas.microsoft.com/office/drawing/2014/main" val="506282616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column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data char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13670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timestamp()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column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data timestamp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91277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column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data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28689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column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data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79237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dateTime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column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data datetime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72946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json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column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tipe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json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5597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C5F0697-9BA6-43EF-B85F-6483BCBD330A}"/>
              </a:ext>
            </a:extLst>
          </p:cNvPr>
          <p:cNvSpPr txBox="1"/>
          <p:nvPr/>
        </p:nvSpPr>
        <p:spPr>
          <a:xfrm>
            <a:off x="332508" y="2145976"/>
            <a:ext cx="1152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Column method pada </a:t>
            </a:r>
            <a:r>
              <a:rPr lang="en-US" sz="1600" dirty="0" err="1">
                <a:latin typeface="Bahnschrift" panose="020B0502040204020203" pitchFamily="34" charset="0"/>
              </a:rPr>
              <a:t>bagian</a:t>
            </a:r>
            <a:r>
              <a:rPr lang="en-US" sz="1600" dirty="0">
                <a:latin typeface="Bahnschrift" panose="020B0502040204020203" pitchFamily="34" charset="0"/>
              </a:rPr>
              <a:t> migrations table.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CD8B1-2012-42A5-B535-E431BBBB69AE}"/>
              </a:ext>
            </a:extLst>
          </p:cNvPr>
          <p:cNvSpPr txBox="1"/>
          <p:nvPr/>
        </p:nvSpPr>
        <p:spPr>
          <a:xfrm>
            <a:off x="332508" y="5153251"/>
            <a:ext cx="1152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Untuk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selengkapnya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terdapat</a:t>
            </a:r>
            <a:r>
              <a:rPr lang="en-US" sz="1600" dirty="0">
                <a:latin typeface="Bahnschrift" panose="020B0502040204020203" pitchFamily="34" charset="0"/>
              </a:rPr>
              <a:t> pada link </a:t>
            </a:r>
            <a:r>
              <a:rPr lang="en-US" sz="1600" dirty="0" err="1">
                <a:latin typeface="Bahnschrift" panose="020B0502040204020203" pitchFamily="34" charset="0"/>
              </a:rPr>
              <a:t>dibawah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14A3F4F3-9BB2-43E9-8873-58A5EB7F94D5}"/>
              </a:ext>
            </a:extLst>
          </p:cNvPr>
          <p:cNvSpPr txBox="1"/>
          <p:nvPr/>
        </p:nvSpPr>
        <p:spPr>
          <a:xfrm>
            <a:off x="415635" y="6155920"/>
            <a:ext cx="7536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https://laravel.com/docs/9.x/migrations#available-column-types</a:t>
            </a:r>
          </a:p>
        </p:txBody>
      </p:sp>
    </p:spTree>
    <p:extLst>
      <p:ext uri="{BB962C8B-B14F-4D97-AF65-F5344CB8AC3E}">
        <p14:creationId xmlns:p14="http://schemas.microsoft.com/office/powerpoint/2010/main" val="2621723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3774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D725F-515D-47D8-B405-AA4239151441}"/>
              </a:ext>
            </a:extLst>
          </p:cNvPr>
          <p:cNvSpPr txBox="1"/>
          <p:nvPr/>
        </p:nvSpPr>
        <p:spPr>
          <a:xfrm>
            <a:off x="332508" y="2145976"/>
            <a:ext cx="1152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Memulai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migrasi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pertama</a:t>
            </a:r>
            <a:r>
              <a:rPr lang="en-US" sz="1600" dirty="0">
                <a:latin typeface="Bahnschrift" panose="020B0502040204020203" pitchFamily="34" charset="0"/>
              </a:rPr>
              <a:t> kali </a:t>
            </a:r>
            <a:r>
              <a:rPr lang="en-US" sz="1600" dirty="0" err="1">
                <a:latin typeface="Bahnschrift" panose="020B0502040204020203" pitchFamily="34" charset="0"/>
              </a:rPr>
              <a:t>dengan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kode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dibawah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C457C2-023F-4258-8C46-81F0D200B2F5}"/>
              </a:ext>
            </a:extLst>
          </p:cNvPr>
          <p:cNvSpPr/>
          <p:nvPr/>
        </p:nvSpPr>
        <p:spPr>
          <a:xfrm>
            <a:off x="332508" y="2526095"/>
            <a:ext cx="5942200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AECA1-0811-49ED-AD5F-AE000A1C142F}"/>
              </a:ext>
            </a:extLst>
          </p:cNvPr>
          <p:cNvSpPr txBox="1"/>
          <p:nvPr/>
        </p:nvSpPr>
        <p:spPr>
          <a:xfrm>
            <a:off x="397398" y="2679504"/>
            <a:ext cx="5812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php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migrate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842321-F06D-4F3A-9D8F-579D8948E584}"/>
              </a:ext>
            </a:extLst>
          </p:cNvPr>
          <p:cNvSpPr txBox="1"/>
          <p:nvPr/>
        </p:nvSpPr>
        <p:spPr>
          <a:xfrm>
            <a:off x="332508" y="3232945"/>
            <a:ext cx="1152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hasilnya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7B60FE-A7A2-4EAB-8188-B73B830C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3597196"/>
            <a:ext cx="7599698" cy="1830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3F21FB-ADCD-46C7-81A7-5272E2709823}"/>
              </a:ext>
            </a:extLst>
          </p:cNvPr>
          <p:cNvSpPr txBox="1"/>
          <p:nvPr/>
        </p:nvSpPr>
        <p:spPr>
          <a:xfrm>
            <a:off x="332508" y="5453070"/>
            <a:ext cx="1152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Mari check di </a:t>
            </a:r>
            <a:r>
              <a:rPr lang="en-US" sz="1600" dirty="0" err="1">
                <a:latin typeface="Bahnschrift" panose="020B0502040204020203" pitchFamily="34" charset="0"/>
              </a:rPr>
              <a:t>phpmyadmin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tool </a:t>
            </a:r>
            <a:r>
              <a:rPr lang="en-US" sz="1600" dirty="0" err="1">
                <a:latin typeface="Bahnschrift" panose="020B0502040204020203" pitchFamily="34" charset="0"/>
              </a:rPr>
              <a:t>kesukaanmu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9" name="TextBox 18">
            <a:hlinkClick r:id="rId3"/>
            <a:extLst>
              <a:ext uri="{FF2B5EF4-FFF2-40B4-BE49-F238E27FC236}">
                <a16:creationId xmlns:a16="http://schemas.microsoft.com/office/drawing/2014/main" id="{B1944EE2-914D-4829-8374-CB1FBEFB6073}"/>
              </a:ext>
            </a:extLst>
          </p:cNvPr>
          <p:cNvSpPr txBox="1"/>
          <p:nvPr/>
        </p:nvSpPr>
        <p:spPr>
          <a:xfrm>
            <a:off x="415635" y="6155920"/>
            <a:ext cx="7536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https://laravel.com/docs/9.x/migrations#running-migrations</a:t>
            </a:r>
          </a:p>
        </p:txBody>
      </p:sp>
    </p:spTree>
    <p:extLst>
      <p:ext uri="{BB962C8B-B14F-4D97-AF65-F5344CB8AC3E}">
        <p14:creationId xmlns:p14="http://schemas.microsoft.com/office/powerpoint/2010/main" val="119569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#6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3774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B8EE9-5154-47CE-8C77-4963D64B8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159831"/>
            <a:ext cx="993596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22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#7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3774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93C9-76AD-423B-955A-85E0C5787DB4}"/>
              </a:ext>
            </a:extLst>
          </p:cNvPr>
          <p:cNvSpPr txBox="1"/>
          <p:nvPr/>
        </p:nvSpPr>
        <p:spPr>
          <a:xfrm>
            <a:off x="332508" y="2145976"/>
            <a:ext cx="1152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Kadang</a:t>
            </a:r>
            <a:r>
              <a:rPr lang="en-US" sz="1600" dirty="0">
                <a:latin typeface="Bahnschrift" panose="020B0502040204020203" pitchFamily="34" charset="0"/>
              </a:rPr>
              <a:t> database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ingin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undur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semua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karena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perubahan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konteks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lalu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apakah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menghapus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dengan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satu-satu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tableya</a:t>
            </a:r>
            <a:r>
              <a:rPr lang="en-US" sz="1600" dirty="0">
                <a:latin typeface="Bahnschrift" panose="020B0502040204020203" pitchFamily="34" charset="0"/>
              </a:rPr>
              <a:t>? </a:t>
            </a:r>
            <a:r>
              <a:rPr lang="en-US" sz="1600" dirty="0" err="1">
                <a:latin typeface="Bahnschrift" panose="020B0502040204020203" pitchFamily="34" charset="0"/>
              </a:rPr>
              <a:t>Tentu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bisa</a:t>
            </a:r>
            <a:r>
              <a:rPr lang="en-US" sz="1600" dirty="0">
                <a:latin typeface="Bahnschrift" panose="020B0502040204020203" pitchFamily="34" charset="0"/>
              </a:rPr>
              <a:t> “rollback”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undur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semua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migrasinya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376FF9-27B9-4075-9A37-063EEE57E4F9}"/>
              </a:ext>
            </a:extLst>
          </p:cNvPr>
          <p:cNvSpPr/>
          <p:nvPr/>
        </p:nvSpPr>
        <p:spPr>
          <a:xfrm>
            <a:off x="332508" y="2789335"/>
            <a:ext cx="5942200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E1804-3C1F-4F3E-9C67-B00D521E580A}"/>
              </a:ext>
            </a:extLst>
          </p:cNvPr>
          <p:cNvSpPr txBox="1"/>
          <p:nvPr/>
        </p:nvSpPr>
        <p:spPr>
          <a:xfrm>
            <a:off x="397398" y="2942744"/>
            <a:ext cx="5812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php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</a:t>
            </a:r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migrate:rollback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75EE3-DD38-44B7-8A9D-9C1251ADE202}"/>
              </a:ext>
            </a:extLst>
          </p:cNvPr>
          <p:cNvSpPr txBox="1"/>
          <p:nvPr/>
        </p:nvSpPr>
        <p:spPr>
          <a:xfrm>
            <a:off x="332508" y="3496185"/>
            <a:ext cx="1152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hasilnya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44611-0F73-4A25-B978-3D67862B3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3860436"/>
            <a:ext cx="6430272" cy="15146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10DDCD-FBD8-42BE-AAE3-1C30C6AFC516}"/>
              </a:ext>
            </a:extLst>
          </p:cNvPr>
          <p:cNvSpPr txBox="1"/>
          <p:nvPr/>
        </p:nvSpPr>
        <p:spPr>
          <a:xfrm>
            <a:off x="332508" y="5453070"/>
            <a:ext cx="1152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Mari check di </a:t>
            </a:r>
            <a:r>
              <a:rPr lang="en-US" sz="1600" dirty="0" err="1">
                <a:latin typeface="Bahnschrift" panose="020B0502040204020203" pitchFamily="34" charset="0"/>
              </a:rPr>
              <a:t>phpmyadmin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tool </a:t>
            </a:r>
            <a:r>
              <a:rPr lang="en-US" sz="1600" dirty="0" err="1">
                <a:latin typeface="Bahnschrift" panose="020B0502040204020203" pitchFamily="34" charset="0"/>
              </a:rPr>
              <a:t>kesukaanmu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5" name="TextBox 14">
            <a:hlinkClick r:id="rId3"/>
            <a:extLst>
              <a:ext uri="{FF2B5EF4-FFF2-40B4-BE49-F238E27FC236}">
                <a16:creationId xmlns:a16="http://schemas.microsoft.com/office/drawing/2014/main" id="{71357E8F-822A-4E9C-A65D-D72878C60A2A}"/>
              </a:ext>
            </a:extLst>
          </p:cNvPr>
          <p:cNvSpPr txBox="1"/>
          <p:nvPr/>
        </p:nvSpPr>
        <p:spPr>
          <a:xfrm>
            <a:off x="415635" y="6155920"/>
            <a:ext cx="7536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https://laravel.com/docs/9.x/migrations#rolling-back-migrations</a:t>
            </a:r>
          </a:p>
        </p:txBody>
      </p:sp>
    </p:spTree>
    <p:extLst>
      <p:ext uri="{BB962C8B-B14F-4D97-AF65-F5344CB8AC3E}">
        <p14:creationId xmlns:p14="http://schemas.microsoft.com/office/powerpoint/2010/main" val="293975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91AA98-DD88-4809-BB4E-80AC7C115FFA}"/>
              </a:ext>
            </a:extLst>
          </p:cNvPr>
          <p:cNvSpPr/>
          <p:nvPr/>
        </p:nvSpPr>
        <p:spPr>
          <a:xfrm>
            <a:off x="4303221" y="4001031"/>
            <a:ext cx="6281651" cy="176342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Laravel installer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74320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B7C11-2B50-4ECC-9309-DBD17B7B967A}"/>
              </a:ext>
            </a:extLst>
          </p:cNvPr>
          <p:cNvSpPr txBox="1"/>
          <p:nvPr/>
        </p:nvSpPr>
        <p:spPr>
          <a:xfrm>
            <a:off x="4303221" y="2058692"/>
            <a:ext cx="8035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 </a:t>
            </a:r>
            <a:r>
              <a:rPr lang="en-US" sz="2000" dirty="0">
                <a:latin typeface="Bahnschrift" panose="020B0502040204020203" pitchFamily="34" charset="0"/>
              </a:rPr>
              <a:t>installer </a:t>
            </a:r>
            <a:r>
              <a:rPr lang="en-US" sz="2000" dirty="0" err="1">
                <a:latin typeface="Bahnschrift" panose="020B0502040204020203" pitchFamily="34" charset="0"/>
              </a:rPr>
              <a:t>adalah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paket</a:t>
            </a:r>
            <a:r>
              <a:rPr lang="en-US" sz="2000" dirty="0">
                <a:latin typeface="Bahnschrift" panose="020B0502040204020203" pitchFamily="34" charset="0"/>
              </a:rPr>
              <a:t> global yang </a:t>
            </a:r>
            <a:r>
              <a:rPr lang="en-US" sz="2000" dirty="0" err="1">
                <a:latin typeface="Bahnschrift" panose="020B0502040204020203" pitchFamily="34" charset="0"/>
              </a:rPr>
              <a:t>berada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management / </a:t>
            </a:r>
            <a:r>
              <a:rPr lang="en-US" sz="2000" dirty="0" err="1">
                <a:latin typeface="Bahnschrift" panose="020B0502040204020203" pitchFamily="34" charset="0"/>
              </a:rPr>
              <a:t>aturan</a:t>
            </a:r>
            <a:r>
              <a:rPr lang="en-US" sz="2000" dirty="0">
                <a:latin typeface="Bahnschrift" panose="020B0502040204020203" pitchFamily="34" charset="0"/>
              </a:rPr>
              <a:t> Composer. </a:t>
            </a:r>
            <a:r>
              <a:rPr lang="en-US" sz="2000" dirty="0" err="1">
                <a:latin typeface="Bahnschrift" panose="020B0502040204020203" pitchFamily="34" charset="0"/>
              </a:rPr>
              <a:t>Merupakan</a:t>
            </a:r>
            <a:r>
              <a:rPr lang="en-US" sz="2000" dirty="0">
                <a:latin typeface="Bahnschrift" panose="020B0502040204020203" pitchFamily="34" charset="0"/>
              </a:rPr>
              <a:t> installer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pengunduhan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isi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dari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 </a:t>
            </a:r>
            <a:r>
              <a:rPr lang="en-US" sz="2000" dirty="0">
                <a:latin typeface="Bahnschrift" panose="020B0502040204020203" pitchFamily="34" charset="0"/>
              </a:rPr>
              <a:t>dan </a:t>
            </a:r>
            <a:r>
              <a:rPr lang="en-US" sz="2000" dirty="0" err="1">
                <a:latin typeface="Bahnschrift" panose="020B0502040204020203" pitchFamily="34" charset="0"/>
              </a:rPr>
              <a:t>pengunduhan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keadaan</a:t>
            </a:r>
            <a:r>
              <a:rPr lang="en-US" sz="2000" dirty="0">
                <a:latin typeface="Bahnschrift" panose="020B0502040204020203" pitchFamily="34" charset="0"/>
              </a:rPr>
              <a:t> offline.</a:t>
            </a:r>
            <a:endParaRPr lang="en-US" sz="20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7A68DA47-5B8D-418E-8743-EDCC9543CEB7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https://laravel.com/docs/9.x#the-laravel-installer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EF5736-2205-41A5-BDBD-C16D48BEB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460052"/>
            <a:ext cx="3812438" cy="3202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921F92-DA4B-49DC-BD1F-67EBEFE2E171}"/>
              </a:ext>
            </a:extLst>
          </p:cNvPr>
          <p:cNvSpPr txBox="1"/>
          <p:nvPr/>
        </p:nvSpPr>
        <p:spPr>
          <a:xfrm>
            <a:off x="4440382" y="4140585"/>
            <a:ext cx="61444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composer global require </a:t>
            </a:r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laravel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/installer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  <a:p>
            <a:pPr algn="l"/>
            <a:r>
              <a:rPr lang="en-US" b="0" i="0" dirty="0">
                <a:solidFill>
                  <a:srgbClr val="232323"/>
                </a:solidFill>
                <a:effectLst/>
                <a:latin typeface="source-code-pro"/>
              </a:rPr>
              <a:t> </a:t>
            </a:r>
          </a:p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laravel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new app-tutorial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  <a:p>
            <a:pPr algn="l"/>
            <a:r>
              <a:rPr lang="en-US" b="0" i="0" dirty="0">
                <a:solidFill>
                  <a:srgbClr val="232323"/>
                </a:solidFill>
                <a:effectLst/>
                <a:latin typeface="source-code-pro"/>
              </a:rPr>
              <a:t> </a:t>
            </a:r>
          </a:p>
          <a:p>
            <a:pPr algn="l"/>
            <a:r>
              <a:rPr lang="en-US" b="0" i="0" dirty="0">
                <a:solidFill>
                  <a:srgbClr val="89DDFF"/>
                </a:solidFill>
                <a:effectLst/>
                <a:latin typeface="source-code-pro"/>
              </a:rPr>
              <a:t>cd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app-tutorial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1791B-83FA-4EC4-ACBE-A22CD76C3A0C}"/>
              </a:ext>
            </a:extLst>
          </p:cNvPr>
          <p:cNvSpPr txBox="1"/>
          <p:nvPr/>
        </p:nvSpPr>
        <p:spPr>
          <a:xfrm>
            <a:off x="4303220" y="3491526"/>
            <a:ext cx="803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Jalankan</a:t>
            </a:r>
            <a:r>
              <a:rPr lang="en-US" sz="2000" dirty="0">
                <a:latin typeface="Bahnschrift" panose="020B0502040204020203" pitchFamily="34" charset="0"/>
              </a:rPr>
              <a:t> di terminal computer.</a:t>
            </a:r>
          </a:p>
        </p:txBody>
      </p:sp>
    </p:spTree>
    <p:extLst>
      <p:ext uri="{BB962C8B-B14F-4D97-AF65-F5344CB8AC3E}">
        <p14:creationId xmlns:p14="http://schemas.microsoft.com/office/powerpoint/2010/main" val="2595884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#7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3774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37CEF9-41EF-4061-8495-DB0EC69E0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153287"/>
            <a:ext cx="10078857" cy="2086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E63BF0-B3DD-4084-8525-C58041BAEF70}"/>
              </a:ext>
            </a:extLst>
          </p:cNvPr>
          <p:cNvSpPr txBox="1"/>
          <p:nvPr/>
        </p:nvSpPr>
        <p:spPr>
          <a:xfrm>
            <a:off x="332508" y="4288429"/>
            <a:ext cx="1152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kenapa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terdapat</a:t>
            </a:r>
            <a:r>
              <a:rPr lang="en-US" sz="1600" dirty="0">
                <a:latin typeface="Bahnschrift" panose="020B0502040204020203" pitchFamily="34" charset="0"/>
              </a:rPr>
              <a:t> table migrations? Karena </a:t>
            </a:r>
            <a:r>
              <a:rPr lang="en-US" sz="1600" dirty="0" err="1">
                <a:latin typeface="Bahnschrift" panose="020B0502040204020203" pitchFamily="34" charset="0"/>
              </a:rPr>
              <a:t>nanti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disinilah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tercatat</a:t>
            </a:r>
            <a:r>
              <a:rPr lang="en-US" sz="1600" dirty="0">
                <a:latin typeface="Bahnschrift" panose="020B0502040204020203" pitchFamily="34" charset="0"/>
              </a:rPr>
              <a:t> table </a:t>
            </a:r>
            <a:r>
              <a:rPr lang="en-US" sz="1600" dirty="0" err="1">
                <a:latin typeface="Bahnschrift" panose="020B0502040204020203" pitchFamily="34" charset="0"/>
              </a:rPr>
              <a:t>apa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saja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pernah</a:t>
            </a:r>
            <a:r>
              <a:rPr lang="en-US" sz="1600" dirty="0">
                <a:latin typeface="Bahnschrift" panose="020B0502040204020203" pitchFamily="34" charset="0"/>
              </a:rPr>
              <a:t> di migrate, fresh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rollback.</a:t>
            </a:r>
          </a:p>
        </p:txBody>
      </p:sp>
    </p:spTree>
    <p:extLst>
      <p:ext uri="{BB962C8B-B14F-4D97-AF65-F5344CB8AC3E}">
        <p14:creationId xmlns:p14="http://schemas.microsoft.com/office/powerpoint/2010/main" val="357082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5565B-B009-4BBF-9569-DA48C3E3F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4088151"/>
            <a:ext cx="6287377" cy="18195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#8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3774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6FDB5-DEAF-4B20-824E-95CEE1E148B9}"/>
              </a:ext>
            </a:extLst>
          </p:cNvPr>
          <p:cNvSpPr txBox="1"/>
          <p:nvPr/>
        </p:nvSpPr>
        <p:spPr>
          <a:xfrm>
            <a:off x="332508" y="2145976"/>
            <a:ext cx="1152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Kita </a:t>
            </a:r>
            <a:r>
              <a:rPr lang="en-US" sz="1600" dirty="0" err="1">
                <a:latin typeface="Bahnschrift" panose="020B0502040204020203" pitchFamily="34" charset="0"/>
              </a:rPr>
              <a:t>memiliki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banyak</a:t>
            </a:r>
            <a:r>
              <a:rPr lang="en-US" sz="1600" dirty="0">
                <a:latin typeface="Bahnschrift" panose="020B0502040204020203" pitchFamily="34" charset="0"/>
              </a:rPr>
              <a:t> table yang </a:t>
            </a:r>
            <a:r>
              <a:rPr lang="en-US" sz="1600" dirty="0" err="1">
                <a:latin typeface="Bahnschrift" panose="020B0502040204020203" pitchFamily="34" charset="0"/>
              </a:rPr>
              <a:t>dirubah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dalam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satu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waktu</a:t>
            </a:r>
            <a:r>
              <a:rPr lang="en-US" sz="1600" dirty="0">
                <a:latin typeface="Bahnschrift" panose="020B0502040204020203" pitchFamily="34" charset="0"/>
              </a:rPr>
              <a:t> dan </a:t>
            </a:r>
            <a:r>
              <a:rPr lang="en-US" sz="1600" dirty="0" err="1">
                <a:latin typeface="Bahnschrift" panose="020B0502040204020203" pitchFamily="34" charset="0"/>
              </a:rPr>
              <a:t>beberapa</a:t>
            </a:r>
            <a:r>
              <a:rPr lang="en-US" sz="1600" dirty="0">
                <a:latin typeface="Bahnschrift" panose="020B0502040204020203" pitchFamily="34" charset="0"/>
              </a:rPr>
              <a:t> table </a:t>
            </a:r>
            <a:r>
              <a:rPr lang="en-US" sz="1600" dirty="0" err="1">
                <a:latin typeface="Bahnschrift" panose="020B0502040204020203" pitchFamily="34" charset="0"/>
              </a:rPr>
              <a:t>baru</a:t>
            </a:r>
            <a:r>
              <a:rPr lang="en-US" sz="1600" dirty="0">
                <a:latin typeface="Bahnschrift" panose="020B0502040204020203" pitchFamily="34" charset="0"/>
              </a:rPr>
              <a:t>? </a:t>
            </a:r>
            <a:r>
              <a:rPr lang="en-US" sz="1600" dirty="0" err="1">
                <a:latin typeface="Bahnschrift" panose="020B0502040204020203" pitchFamily="34" charset="0"/>
              </a:rPr>
              <a:t>Maka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menyulitkan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karena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harus</a:t>
            </a:r>
            <a:r>
              <a:rPr lang="en-US" sz="1600" dirty="0">
                <a:latin typeface="Bahnschrift" panose="020B0502040204020203" pitchFamily="34" charset="0"/>
              </a:rPr>
              <a:t> “rollback” </a:t>
            </a:r>
            <a:r>
              <a:rPr lang="en-US" sz="1600" dirty="0" err="1">
                <a:latin typeface="Bahnschrift" panose="020B0502040204020203" pitchFamily="34" charset="0"/>
              </a:rPr>
              <a:t>terlebih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dahulu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baru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menjalankan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perintah</a:t>
            </a:r>
            <a:r>
              <a:rPr lang="en-US" sz="1600" dirty="0">
                <a:latin typeface="Bahnschrift" panose="020B0502040204020203" pitchFamily="34" charset="0"/>
              </a:rPr>
              <a:t> “migrate”. </a:t>
            </a:r>
            <a:r>
              <a:rPr lang="en-US" sz="1600" dirty="0" err="1">
                <a:latin typeface="Bahnschrift" panose="020B0502040204020203" pitchFamily="34" charset="0"/>
              </a:rPr>
              <a:t>Tenang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itu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bisa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dilakukan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dengan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sekali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jalan</a:t>
            </a:r>
            <a:r>
              <a:rPr lang="en-US" sz="1600" dirty="0">
                <a:latin typeface="Bahnschrift" panose="020B0502040204020203" pitchFamily="34" charset="0"/>
              </a:rPr>
              <a:t>, Namanya refresh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fresh.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F242F8-5E65-40DD-869A-130ED90B6876}"/>
              </a:ext>
            </a:extLst>
          </p:cNvPr>
          <p:cNvSpPr/>
          <p:nvPr/>
        </p:nvSpPr>
        <p:spPr>
          <a:xfrm>
            <a:off x="332508" y="3008111"/>
            <a:ext cx="5942200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EBD77-C853-4C81-96CD-52521A67BD1A}"/>
              </a:ext>
            </a:extLst>
          </p:cNvPr>
          <p:cNvSpPr txBox="1"/>
          <p:nvPr/>
        </p:nvSpPr>
        <p:spPr>
          <a:xfrm>
            <a:off x="397398" y="3161520"/>
            <a:ext cx="5812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php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</a:t>
            </a:r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migrate:fresh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EE8E4-8F05-42FF-BD38-B9B0E185F733}"/>
              </a:ext>
            </a:extLst>
          </p:cNvPr>
          <p:cNvSpPr txBox="1"/>
          <p:nvPr/>
        </p:nvSpPr>
        <p:spPr>
          <a:xfrm>
            <a:off x="332508" y="3714961"/>
            <a:ext cx="1152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Ini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hasilnya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F58C1-9518-4890-9C3C-ED7C416D0151}"/>
              </a:ext>
            </a:extLst>
          </p:cNvPr>
          <p:cNvSpPr txBox="1"/>
          <p:nvPr/>
        </p:nvSpPr>
        <p:spPr>
          <a:xfrm>
            <a:off x="332508" y="5907680"/>
            <a:ext cx="1152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Mari check di </a:t>
            </a:r>
            <a:r>
              <a:rPr lang="en-US" sz="1600" dirty="0" err="1">
                <a:latin typeface="Bahnschrift" panose="020B0502040204020203" pitchFamily="34" charset="0"/>
              </a:rPr>
              <a:t>phpmyadmin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tool </a:t>
            </a:r>
            <a:r>
              <a:rPr lang="en-US" sz="1600" dirty="0" err="1">
                <a:latin typeface="Bahnschrift" panose="020B0502040204020203" pitchFamily="34" charset="0"/>
              </a:rPr>
              <a:t>kesukaanmu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5" name="TextBox 14">
            <a:hlinkClick r:id="rId3"/>
            <a:extLst>
              <a:ext uri="{FF2B5EF4-FFF2-40B4-BE49-F238E27FC236}">
                <a16:creationId xmlns:a16="http://schemas.microsoft.com/office/drawing/2014/main" id="{05A75B45-06CD-4814-861B-32A9BCBAF10C}"/>
              </a:ext>
            </a:extLst>
          </p:cNvPr>
          <p:cNvSpPr txBox="1"/>
          <p:nvPr/>
        </p:nvSpPr>
        <p:spPr>
          <a:xfrm>
            <a:off x="415635" y="6211340"/>
            <a:ext cx="7536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https://laravel.com/docs/9.x/migrations#drop-all-tables-migrate</a:t>
            </a:r>
          </a:p>
        </p:txBody>
      </p:sp>
    </p:spTree>
    <p:extLst>
      <p:ext uri="{BB962C8B-B14F-4D97-AF65-F5344CB8AC3E}">
        <p14:creationId xmlns:p14="http://schemas.microsoft.com/office/powerpoint/2010/main" val="4068627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#9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37744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B8EC8D-B73F-4100-8FB1-8B9440AA0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159831"/>
            <a:ext cx="993596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40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#10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4688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81F76-D741-4C0F-B7AE-E95BA6DA9C3D}"/>
              </a:ext>
            </a:extLst>
          </p:cNvPr>
          <p:cNvSpPr txBox="1"/>
          <p:nvPr/>
        </p:nvSpPr>
        <p:spPr>
          <a:xfrm>
            <a:off x="332508" y="2145976"/>
            <a:ext cx="1152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Kadang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ingin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melakukan</a:t>
            </a:r>
            <a:r>
              <a:rPr lang="en-US" sz="1600" dirty="0">
                <a:latin typeface="Bahnschrift" panose="020B0502040204020203" pitchFamily="34" charset="0"/>
              </a:rPr>
              <a:t> alter table add column </a:t>
            </a:r>
            <a:r>
              <a:rPr lang="en-US" sz="1600" dirty="0" err="1">
                <a:latin typeface="Bahnschrift" panose="020B0502040204020203" pitchFamily="34" charset="0"/>
              </a:rPr>
              <a:t>kepada</a:t>
            </a:r>
            <a:r>
              <a:rPr lang="en-US" sz="1600" dirty="0">
                <a:latin typeface="Bahnschrift" panose="020B0502040204020203" pitchFamily="34" charset="0"/>
              </a:rPr>
              <a:t> table yang </a:t>
            </a:r>
            <a:r>
              <a:rPr lang="en-US" sz="1600" dirty="0" err="1">
                <a:latin typeface="Bahnschrift" panose="020B0502040204020203" pitchFamily="34" charset="0"/>
              </a:rPr>
              <a:t>sudah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tapi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bagaimana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caranya</a:t>
            </a:r>
            <a:r>
              <a:rPr lang="en-US" sz="1600" dirty="0">
                <a:latin typeface="Bahnschrift" panose="020B0502040204020203" pitchFamily="34" charset="0"/>
              </a:rPr>
              <a:t> di migrations Laravel? Ada </a:t>
            </a:r>
            <a:r>
              <a:rPr lang="en-US" sz="1600" dirty="0" err="1">
                <a:latin typeface="Bahnschrift" panose="020B0502040204020203" pitchFamily="34" charset="0"/>
              </a:rPr>
              <a:t>beberapa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peraturan</a:t>
            </a:r>
            <a:r>
              <a:rPr lang="en-US" sz="1600" dirty="0">
                <a:latin typeface="Bahnschrift" panose="020B0502040204020203" pitchFamily="34" charset="0"/>
              </a:rPr>
              <a:t> Jika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menggunakan</a:t>
            </a:r>
            <a:r>
              <a:rPr lang="en-US" sz="1600" dirty="0">
                <a:latin typeface="Bahnschrift" panose="020B0502040204020203" pitchFamily="34" charset="0"/>
              </a:rPr>
              <a:t> kata “to_[table]” </a:t>
            </a:r>
            <a:r>
              <a:rPr lang="en-US" sz="1600" dirty="0" err="1">
                <a:latin typeface="Bahnschrift" panose="020B0502040204020203" pitchFamily="34" charset="0"/>
              </a:rPr>
              <a:t>maka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wajib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tambahkan</a:t>
            </a:r>
            <a:r>
              <a:rPr lang="en-US" sz="1600" dirty="0">
                <a:latin typeface="Bahnschrift" panose="020B0502040204020203" pitchFamily="34" charset="0"/>
              </a:rPr>
              <a:t> “--table=“[table]”.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D95498-1923-43E7-B842-9CAF4AC32521}"/>
              </a:ext>
            </a:extLst>
          </p:cNvPr>
          <p:cNvSpPr/>
          <p:nvPr/>
        </p:nvSpPr>
        <p:spPr>
          <a:xfrm>
            <a:off x="332507" y="2768443"/>
            <a:ext cx="8174183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5C569-5252-411B-8A65-44D07F1D95B3}"/>
              </a:ext>
            </a:extLst>
          </p:cNvPr>
          <p:cNvSpPr txBox="1"/>
          <p:nvPr/>
        </p:nvSpPr>
        <p:spPr>
          <a:xfrm>
            <a:off x="397398" y="2921852"/>
            <a:ext cx="840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php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make:migration</a:t>
            </a:r>
            <a:r>
              <a:rPr lang="en-US" dirty="0">
                <a:solidFill>
                  <a:srgbClr val="BFC7D5"/>
                </a:solidFill>
                <a:latin typeface="source-code-pro"/>
              </a:rPr>
              <a:t> 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add_username_to_users</a:t>
            </a:r>
            <a:r>
              <a:rPr lang="en-US" dirty="0">
                <a:solidFill>
                  <a:srgbClr val="BFC7D5"/>
                </a:solidFill>
                <a:latin typeface="source-code-pro"/>
              </a:rPr>
              <a:t> / 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add_username</a:t>
            </a:r>
            <a:r>
              <a:rPr lang="en-US" dirty="0">
                <a:solidFill>
                  <a:srgbClr val="BFC7D5"/>
                </a:solidFill>
                <a:latin typeface="source-code-pro"/>
              </a:rPr>
              <a:t> –table=“users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73B8E9-AE8C-4BBD-BA2A-9E265A85F114}"/>
              </a:ext>
            </a:extLst>
          </p:cNvPr>
          <p:cNvSpPr txBox="1"/>
          <p:nvPr/>
        </p:nvSpPr>
        <p:spPr>
          <a:xfrm>
            <a:off x="332508" y="3487288"/>
            <a:ext cx="594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Nanti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dibuatkan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sebuah</a:t>
            </a:r>
            <a:r>
              <a:rPr lang="en-US" sz="1600" dirty="0">
                <a:latin typeface="Bahnschrift" panose="020B0502040204020203" pitchFamily="34" charset="0"/>
              </a:rPr>
              <a:t> migration </a:t>
            </a:r>
            <a:r>
              <a:rPr lang="en-US" sz="1600" dirty="0" err="1">
                <a:latin typeface="Bahnschrift" panose="020B0502040204020203" pitchFamily="34" charset="0"/>
              </a:rPr>
              <a:t>kosong</a:t>
            </a:r>
            <a:r>
              <a:rPr lang="en-US" sz="1600" dirty="0">
                <a:latin typeface="Bahnschrift" panose="020B0502040204020203" pitchFamily="34" charset="0"/>
              </a:rPr>
              <a:t>, dan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mengisinya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seperti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dibawah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CBFEE6-3F56-41CE-9A31-1F974251108F}"/>
              </a:ext>
            </a:extLst>
          </p:cNvPr>
          <p:cNvSpPr/>
          <p:nvPr/>
        </p:nvSpPr>
        <p:spPr>
          <a:xfrm>
            <a:off x="332508" y="4109755"/>
            <a:ext cx="5444837" cy="21663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9FD84-7315-4142-B6DF-E89B200D7D19}"/>
              </a:ext>
            </a:extLst>
          </p:cNvPr>
          <p:cNvSpPr txBox="1"/>
          <p:nvPr/>
        </p:nvSpPr>
        <p:spPr>
          <a:xfrm>
            <a:off x="613066" y="4233843"/>
            <a:ext cx="50395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up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Blueprint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'username'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});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down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Blueprint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dropColumn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'username'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});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3E1A4-7410-4814-A2A7-8891A186637F}"/>
              </a:ext>
            </a:extLst>
          </p:cNvPr>
          <p:cNvSpPr txBox="1"/>
          <p:nvPr/>
        </p:nvSpPr>
        <p:spPr>
          <a:xfrm>
            <a:off x="5944994" y="3487288"/>
            <a:ext cx="5609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Disaat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memakai</a:t>
            </a:r>
            <a:r>
              <a:rPr lang="en-US" sz="1600" dirty="0">
                <a:latin typeface="Bahnschrift" panose="020B0502040204020203" pitchFamily="34" charset="0"/>
              </a:rPr>
              <a:t> “to_[table]”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“--table=[table]”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memiliki</a:t>
            </a:r>
            <a:r>
              <a:rPr lang="en-US" sz="1600" dirty="0">
                <a:latin typeface="Bahnschrift" panose="020B0502040204020203" pitchFamily="34" charset="0"/>
              </a:rPr>
              <a:t> schema </a:t>
            </a:r>
            <a:r>
              <a:rPr lang="en-US" sz="1600" dirty="0" err="1">
                <a:latin typeface="Bahnschrift" panose="020B0502040204020203" pitchFamily="34" charset="0"/>
              </a:rPr>
              <a:t>didalamnya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6D00A5-58A5-48B0-AFB6-56B6BEE0EDE4}"/>
              </a:ext>
            </a:extLst>
          </p:cNvPr>
          <p:cNvSpPr/>
          <p:nvPr/>
        </p:nvSpPr>
        <p:spPr>
          <a:xfrm>
            <a:off x="5944994" y="4109755"/>
            <a:ext cx="5942200" cy="168144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9127D-A974-4FA3-8C01-5D100C36C274}"/>
              </a:ext>
            </a:extLst>
          </p:cNvPr>
          <p:cNvSpPr txBox="1"/>
          <p:nvPr/>
        </p:nvSpPr>
        <p:spPr>
          <a:xfrm>
            <a:off x="6243205" y="4268167"/>
            <a:ext cx="45269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up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down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317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#11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4688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BC4F5-1B55-4825-AF58-1B054EF81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3279014"/>
            <a:ext cx="10136015" cy="24006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905657-BF37-4C33-AE96-90DD504C0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729086"/>
            <a:ext cx="6230219" cy="5430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1E9060-AA01-46B5-ABF2-B1009C930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179158"/>
            <a:ext cx="6944694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382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#12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4688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81F76-D741-4C0F-B7AE-E95BA6DA9C3D}"/>
              </a:ext>
            </a:extLst>
          </p:cNvPr>
          <p:cNvSpPr txBox="1"/>
          <p:nvPr/>
        </p:nvSpPr>
        <p:spPr>
          <a:xfrm>
            <a:off x="332508" y="2145976"/>
            <a:ext cx="1152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Kadang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ingin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melakukan</a:t>
            </a:r>
            <a:r>
              <a:rPr lang="en-US" sz="1600" dirty="0">
                <a:latin typeface="Bahnschrift" panose="020B0502040204020203" pitchFamily="34" charset="0"/>
              </a:rPr>
              <a:t> alter table drop column </a:t>
            </a:r>
            <a:r>
              <a:rPr lang="en-US" sz="1600" dirty="0" err="1">
                <a:latin typeface="Bahnschrift" panose="020B0502040204020203" pitchFamily="34" charset="0"/>
              </a:rPr>
              <a:t>kepada</a:t>
            </a:r>
            <a:r>
              <a:rPr lang="en-US" sz="1600" dirty="0">
                <a:latin typeface="Bahnschrift" panose="020B0502040204020203" pitchFamily="34" charset="0"/>
              </a:rPr>
              <a:t> table yang </a:t>
            </a:r>
            <a:r>
              <a:rPr lang="en-US" sz="1600" dirty="0" err="1">
                <a:latin typeface="Bahnschrift" panose="020B0502040204020203" pitchFamily="34" charset="0"/>
              </a:rPr>
              <a:t>sudah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tapi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bagaimana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caranya</a:t>
            </a:r>
            <a:r>
              <a:rPr lang="en-US" sz="1600" dirty="0">
                <a:latin typeface="Bahnschrift" panose="020B0502040204020203" pitchFamily="34" charset="0"/>
              </a:rPr>
              <a:t> di migrations Laravel? Ada </a:t>
            </a:r>
            <a:r>
              <a:rPr lang="en-US" sz="1600" dirty="0" err="1">
                <a:latin typeface="Bahnschrift" panose="020B0502040204020203" pitchFamily="34" charset="0"/>
              </a:rPr>
              <a:t>beberapa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peraturan</a:t>
            </a:r>
            <a:r>
              <a:rPr lang="en-US" sz="1600" dirty="0">
                <a:latin typeface="Bahnschrift" panose="020B0502040204020203" pitchFamily="34" charset="0"/>
              </a:rPr>
              <a:t> Jika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menggunakan</a:t>
            </a:r>
            <a:r>
              <a:rPr lang="en-US" sz="1600" dirty="0">
                <a:latin typeface="Bahnschrift" panose="020B0502040204020203" pitchFamily="34" charset="0"/>
              </a:rPr>
              <a:t> kata “to_[table]” </a:t>
            </a:r>
            <a:r>
              <a:rPr lang="en-US" sz="1600" dirty="0" err="1">
                <a:latin typeface="Bahnschrift" panose="020B0502040204020203" pitchFamily="34" charset="0"/>
              </a:rPr>
              <a:t>maka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wajib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tambahkan</a:t>
            </a:r>
            <a:r>
              <a:rPr lang="en-US" sz="1600" dirty="0">
                <a:latin typeface="Bahnschrift" panose="020B0502040204020203" pitchFamily="34" charset="0"/>
              </a:rPr>
              <a:t> “--table=“[table]”.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D95498-1923-43E7-B842-9CAF4AC32521}"/>
              </a:ext>
            </a:extLst>
          </p:cNvPr>
          <p:cNvSpPr/>
          <p:nvPr/>
        </p:nvSpPr>
        <p:spPr>
          <a:xfrm>
            <a:off x="332507" y="2768443"/>
            <a:ext cx="10307784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5C569-5252-411B-8A65-44D07F1D95B3}"/>
              </a:ext>
            </a:extLst>
          </p:cNvPr>
          <p:cNvSpPr txBox="1"/>
          <p:nvPr/>
        </p:nvSpPr>
        <p:spPr>
          <a:xfrm>
            <a:off x="397398" y="2921852"/>
            <a:ext cx="10132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php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make:migration</a:t>
            </a:r>
            <a:r>
              <a:rPr lang="en-US" dirty="0">
                <a:solidFill>
                  <a:srgbClr val="BFC7D5"/>
                </a:solidFill>
                <a:latin typeface="source-code-pro"/>
              </a:rPr>
              <a:t> remove/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drop_username_to_users</a:t>
            </a:r>
            <a:r>
              <a:rPr lang="en-US" dirty="0">
                <a:solidFill>
                  <a:srgbClr val="BFC7D5"/>
                </a:solidFill>
                <a:latin typeface="source-code-pro"/>
              </a:rPr>
              <a:t> / remove/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drop_username</a:t>
            </a:r>
            <a:r>
              <a:rPr lang="en-US" dirty="0">
                <a:solidFill>
                  <a:srgbClr val="BFC7D5"/>
                </a:solidFill>
                <a:latin typeface="source-code-pro"/>
              </a:rPr>
              <a:t> –table=“users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73B8E9-AE8C-4BBD-BA2A-9E265A85F114}"/>
              </a:ext>
            </a:extLst>
          </p:cNvPr>
          <p:cNvSpPr txBox="1"/>
          <p:nvPr/>
        </p:nvSpPr>
        <p:spPr>
          <a:xfrm>
            <a:off x="332508" y="3487288"/>
            <a:ext cx="594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Nanti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dibuatkan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sebuah</a:t>
            </a:r>
            <a:r>
              <a:rPr lang="en-US" sz="1600" dirty="0">
                <a:latin typeface="Bahnschrift" panose="020B0502040204020203" pitchFamily="34" charset="0"/>
              </a:rPr>
              <a:t> migration </a:t>
            </a:r>
            <a:r>
              <a:rPr lang="en-US" sz="1600" dirty="0" err="1">
                <a:latin typeface="Bahnschrift" panose="020B0502040204020203" pitchFamily="34" charset="0"/>
              </a:rPr>
              <a:t>kosong</a:t>
            </a:r>
            <a:r>
              <a:rPr lang="en-US" sz="1600" dirty="0">
                <a:latin typeface="Bahnschrift" panose="020B0502040204020203" pitchFamily="34" charset="0"/>
              </a:rPr>
              <a:t>, dan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mengisinya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seperti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dibawah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CBFEE6-3F56-41CE-9A31-1F974251108F}"/>
              </a:ext>
            </a:extLst>
          </p:cNvPr>
          <p:cNvSpPr/>
          <p:nvPr/>
        </p:nvSpPr>
        <p:spPr>
          <a:xfrm>
            <a:off x="332508" y="4109755"/>
            <a:ext cx="5444837" cy="21663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9FD84-7315-4142-B6DF-E89B200D7D19}"/>
              </a:ext>
            </a:extLst>
          </p:cNvPr>
          <p:cNvSpPr txBox="1"/>
          <p:nvPr/>
        </p:nvSpPr>
        <p:spPr>
          <a:xfrm>
            <a:off x="613066" y="4233843"/>
            <a:ext cx="50395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up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Blueprint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dropColumn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'username’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1" dirty="0">
              <a:solidFill>
                <a:srgbClr val="BECFDA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});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down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Blueprint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'username'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});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                   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3E1A4-7410-4814-A2A7-8891A186637F}"/>
              </a:ext>
            </a:extLst>
          </p:cNvPr>
          <p:cNvSpPr txBox="1"/>
          <p:nvPr/>
        </p:nvSpPr>
        <p:spPr>
          <a:xfrm>
            <a:off x="5944994" y="3487288"/>
            <a:ext cx="5609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Disaat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memakai</a:t>
            </a:r>
            <a:r>
              <a:rPr lang="en-US" sz="1600" dirty="0">
                <a:latin typeface="Bahnschrift" panose="020B0502040204020203" pitchFamily="34" charset="0"/>
              </a:rPr>
              <a:t> “to_[table]”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“--table=[table]”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memiliki</a:t>
            </a:r>
            <a:r>
              <a:rPr lang="en-US" sz="1600" dirty="0">
                <a:latin typeface="Bahnschrift" panose="020B0502040204020203" pitchFamily="34" charset="0"/>
              </a:rPr>
              <a:t> schema </a:t>
            </a:r>
            <a:r>
              <a:rPr lang="en-US" sz="1600" dirty="0" err="1">
                <a:latin typeface="Bahnschrift" panose="020B0502040204020203" pitchFamily="34" charset="0"/>
              </a:rPr>
              <a:t>didalamnya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6D00A5-58A5-48B0-AFB6-56B6BEE0EDE4}"/>
              </a:ext>
            </a:extLst>
          </p:cNvPr>
          <p:cNvSpPr/>
          <p:nvPr/>
        </p:nvSpPr>
        <p:spPr>
          <a:xfrm>
            <a:off x="5944994" y="4109755"/>
            <a:ext cx="5942200" cy="168144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9127D-A974-4FA3-8C01-5D100C36C274}"/>
              </a:ext>
            </a:extLst>
          </p:cNvPr>
          <p:cNvSpPr txBox="1"/>
          <p:nvPr/>
        </p:nvSpPr>
        <p:spPr>
          <a:xfrm>
            <a:off x="6243205" y="4268167"/>
            <a:ext cx="45269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up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down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6582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#12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4688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897FB-CDDB-46CE-996A-7639C3F7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3231209"/>
            <a:ext cx="10126488" cy="2372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8D93BA-26A4-4A84-A454-BDF22D3E9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147165"/>
            <a:ext cx="7325747" cy="4286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6F4CE1-C75E-4270-90D4-DA3871247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593924"/>
            <a:ext cx="5430008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83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Migrations #13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6F8E4E-BA4C-43E5-AC29-6396968B43CD}"/>
              </a:ext>
            </a:extLst>
          </p:cNvPr>
          <p:cNvSpPr/>
          <p:nvPr/>
        </p:nvSpPr>
        <p:spPr>
          <a:xfrm>
            <a:off x="332509" y="2058692"/>
            <a:ext cx="24688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81F76-D741-4C0F-B7AE-E95BA6DA9C3D}"/>
              </a:ext>
            </a:extLst>
          </p:cNvPr>
          <p:cNvSpPr txBox="1"/>
          <p:nvPr/>
        </p:nvSpPr>
        <p:spPr>
          <a:xfrm>
            <a:off x="332508" y="2145976"/>
            <a:ext cx="1152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Kadang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ingin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melakukan</a:t>
            </a:r>
            <a:r>
              <a:rPr lang="en-US" sz="1600" dirty="0">
                <a:latin typeface="Bahnschrift" panose="020B0502040204020203" pitchFamily="34" charset="0"/>
              </a:rPr>
              <a:t> alter table rename column </a:t>
            </a:r>
            <a:r>
              <a:rPr lang="en-US" sz="1600" dirty="0" err="1">
                <a:latin typeface="Bahnschrift" panose="020B0502040204020203" pitchFamily="34" charset="0"/>
              </a:rPr>
              <a:t>kepada</a:t>
            </a:r>
            <a:r>
              <a:rPr lang="en-US" sz="1600" dirty="0">
                <a:latin typeface="Bahnschrift" panose="020B0502040204020203" pitchFamily="34" charset="0"/>
              </a:rPr>
              <a:t> table yang </a:t>
            </a:r>
            <a:r>
              <a:rPr lang="en-US" sz="1600" dirty="0" err="1">
                <a:latin typeface="Bahnschrift" panose="020B0502040204020203" pitchFamily="34" charset="0"/>
              </a:rPr>
              <a:t>sudah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ada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tapi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bagaimana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caranya</a:t>
            </a:r>
            <a:r>
              <a:rPr lang="en-US" sz="1600" dirty="0">
                <a:latin typeface="Bahnschrift" panose="020B0502040204020203" pitchFamily="34" charset="0"/>
              </a:rPr>
              <a:t> di migrations Laravel? Ada </a:t>
            </a:r>
            <a:r>
              <a:rPr lang="en-US" sz="1600" dirty="0" err="1">
                <a:latin typeface="Bahnschrift" panose="020B0502040204020203" pitchFamily="34" charset="0"/>
              </a:rPr>
              <a:t>beberapa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peraturan</a:t>
            </a:r>
            <a:r>
              <a:rPr lang="en-US" sz="1600" dirty="0">
                <a:latin typeface="Bahnschrift" panose="020B0502040204020203" pitchFamily="34" charset="0"/>
              </a:rPr>
              <a:t> Jika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menggunakan</a:t>
            </a:r>
            <a:r>
              <a:rPr lang="en-US" sz="1600" dirty="0">
                <a:latin typeface="Bahnschrift" panose="020B0502040204020203" pitchFamily="34" charset="0"/>
              </a:rPr>
              <a:t> kata “to_[table]” </a:t>
            </a:r>
            <a:r>
              <a:rPr lang="en-US" sz="1600" dirty="0" err="1">
                <a:latin typeface="Bahnschrift" panose="020B0502040204020203" pitchFamily="34" charset="0"/>
              </a:rPr>
              <a:t>maka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wajib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tambahkan</a:t>
            </a:r>
            <a:r>
              <a:rPr lang="en-US" sz="1600" dirty="0">
                <a:latin typeface="Bahnschrift" panose="020B0502040204020203" pitchFamily="34" charset="0"/>
              </a:rPr>
              <a:t> “--table=“[table]”.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D95498-1923-43E7-B842-9CAF4AC32521}"/>
              </a:ext>
            </a:extLst>
          </p:cNvPr>
          <p:cNvSpPr/>
          <p:nvPr/>
        </p:nvSpPr>
        <p:spPr>
          <a:xfrm>
            <a:off x="332507" y="2768443"/>
            <a:ext cx="10307784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5C569-5252-411B-8A65-44D07F1D95B3}"/>
              </a:ext>
            </a:extLst>
          </p:cNvPr>
          <p:cNvSpPr txBox="1"/>
          <p:nvPr/>
        </p:nvSpPr>
        <p:spPr>
          <a:xfrm>
            <a:off x="397398" y="2921852"/>
            <a:ext cx="10132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php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make:migration</a:t>
            </a:r>
            <a:r>
              <a:rPr lang="en-US" dirty="0">
                <a:solidFill>
                  <a:srgbClr val="BFC7D5"/>
                </a:solidFill>
                <a:latin typeface="source-code-pro"/>
              </a:rPr>
              <a:t> 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rename_username_to_users</a:t>
            </a:r>
            <a:r>
              <a:rPr lang="en-US" dirty="0">
                <a:solidFill>
                  <a:srgbClr val="BFC7D5"/>
                </a:solidFill>
                <a:latin typeface="source-code-pro"/>
              </a:rPr>
              <a:t> / </a:t>
            </a:r>
            <a:r>
              <a:rPr lang="en-US" dirty="0" err="1">
                <a:solidFill>
                  <a:srgbClr val="BFC7D5"/>
                </a:solidFill>
                <a:latin typeface="source-code-pro"/>
              </a:rPr>
              <a:t>rename_username</a:t>
            </a:r>
            <a:r>
              <a:rPr lang="en-US" dirty="0">
                <a:solidFill>
                  <a:srgbClr val="BFC7D5"/>
                </a:solidFill>
                <a:latin typeface="source-code-pro"/>
              </a:rPr>
              <a:t> –table=“users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73B8E9-AE8C-4BBD-BA2A-9E265A85F114}"/>
              </a:ext>
            </a:extLst>
          </p:cNvPr>
          <p:cNvSpPr txBox="1"/>
          <p:nvPr/>
        </p:nvSpPr>
        <p:spPr>
          <a:xfrm>
            <a:off x="332508" y="3487288"/>
            <a:ext cx="594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Nanti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dibuatkan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sebuah</a:t>
            </a:r>
            <a:r>
              <a:rPr lang="en-US" sz="1600" dirty="0">
                <a:latin typeface="Bahnschrift" panose="020B0502040204020203" pitchFamily="34" charset="0"/>
              </a:rPr>
              <a:t> migration </a:t>
            </a:r>
            <a:r>
              <a:rPr lang="en-US" sz="1600" dirty="0" err="1">
                <a:latin typeface="Bahnschrift" panose="020B0502040204020203" pitchFamily="34" charset="0"/>
              </a:rPr>
              <a:t>kosong</a:t>
            </a:r>
            <a:r>
              <a:rPr lang="en-US" sz="1600" dirty="0">
                <a:latin typeface="Bahnschrift" panose="020B0502040204020203" pitchFamily="34" charset="0"/>
              </a:rPr>
              <a:t>, dan </a:t>
            </a:r>
            <a:r>
              <a:rPr lang="en-US" sz="1600" dirty="0" err="1">
                <a:latin typeface="Bahnschrift" panose="020B0502040204020203" pitchFamily="34" charset="0"/>
              </a:rPr>
              <a:t>kita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mengisinya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seperti</a:t>
            </a:r>
            <a:r>
              <a:rPr lang="en-US" sz="1600" dirty="0">
                <a:latin typeface="Bahnschrift" panose="020B0502040204020203" pitchFamily="34" charset="0"/>
              </a:rPr>
              <a:t> yang </a:t>
            </a:r>
            <a:r>
              <a:rPr lang="en-US" sz="1600" dirty="0" err="1">
                <a:latin typeface="Bahnschrift" panose="020B0502040204020203" pitchFamily="34" charset="0"/>
              </a:rPr>
              <a:t>dibawah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CBFEE6-3F56-41CE-9A31-1F974251108F}"/>
              </a:ext>
            </a:extLst>
          </p:cNvPr>
          <p:cNvSpPr/>
          <p:nvPr/>
        </p:nvSpPr>
        <p:spPr>
          <a:xfrm>
            <a:off x="332508" y="4109755"/>
            <a:ext cx="5444837" cy="21663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9FD84-7315-4142-B6DF-E89B200D7D19}"/>
              </a:ext>
            </a:extLst>
          </p:cNvPr>
          <p:cNvSpPr txBox="1"/>
          <p:nvPr/>
        </p:nvSpPr>
        <p:spPr>
          <a:xfrm>
            <a:off x="613066" y="4233843"/>
            <a:ext cx="50395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up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Blueprint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dropColumn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'username’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1" dirty="0">
              <a:solidFill>
                <a:srgbClr val="BECFDA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});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down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Blueprint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$table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'username'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});</a:t>
            </a:r>
          </a:p>
          <a:p>
            <a:r>
              <a:rPr lang="en-US" sz="12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                   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3E1A4-7410-4814-A2A7-8891A186637F}"/>
              </a:ext>
            </a:extLst>
          </p:cNvPr>
          <p:cNvSpPr txBox="1"/>
          <p:nvPr/>
        </p:nvSpPr>
        <p:spPr>
          <a:xfrm>
            <a:off x="5944994" y="3487288"/>
            <a:ext cx="5609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ahnschrift" panose="020B0502040204020203" pitchFamily="34" charset="0"/>
              </a:rPr>
              <a:t>Disaat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memakai</a:t>
            </a:r>
            <a:r>
              <a:rPr lang="en-US" sz="1600" dirty="0">
                <a:latin typeface="Bahnschrift" panose="020B0502040204020203" pitchFamily="34" charset="0"/>
              </a:rPr>
              <a:t> “to_[table]” </a:t>
            </a:r>
            <a:r>
              <a:rPr lang="en-US" sz="1600" dirty="0" err="1">
                <a:latin typeface="Bahnschrift" panose="020B0502040204020203" pitchFamily="34" charset="0"/>
              </a:rPr>
              <a:t>atau</a:t>
            </a:r>
            <a:r>
              <a:rPr lang="en-US" sz="1600" dirty="0">
                <a:latin typeface="Bahnschrift" panose="020B0502040204020203" pitchFamily="34" charset="0"/>
              </a:rPr>
              <a:t> “--table=[table]” </a:t>
            </a:r>
            <a:r>
              <a:rPr lang="en-US" sz="1600" dirty="0" err="1">
                <a:latin typeface="Bahnschrift" panose="020B0502040204020203" pitchFamily="34" charset="0"/>
              </a:rPr>
              <a:t>akan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tidak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memiliki</a:t>
            </a:r>
            <a:r>
              <a:rPr lang="en-US" sz="1600" dirty="0">
                <a:latin typeface="Bahnschrift" panose="020B0502040204020203" pitchFamily="34" charset="0"/>
              </a:rPr>
              <a:t> schema </a:t>
            </a:r>
            <a:r>
              <a:rPr lang="en-US" sz="1600" dirty="0" err="1">
                <a:latin typeface="Bahnschrift" panose="020B0502040204020203" pitchFamily="34" charset="0"/>
              </a:rPr>
              <a:t>didalamnya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6D00A5-58A5-48B0-AFB6-56B6BEE0EDE4}"/>
              </a:ext>
            </a:extLst>
          </p:cNvPr>
          <p:cNvSpPr/>
          <p:nvPr/>
        </p:nvSpPr>
        <p:spPr>
          <a:xfrm>
            <a:off x="5944994" y="4109755"/>
            <a:ext cx="5942200" cy="168144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9127D-A974-4FA3-8C01-5D100C36C274}"/>
              </a:ext>
            </a:extLst>
          </p:cNvPr>
          <p:cNvSpPr txBox="1"/>
          <p:nvPr/>
        </p:nvSpPr>
        <p:spPr>
          <a:xfrm>
            <a:off x="6243205" y="4268167"/>
            <a:ext cx="45269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up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down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5567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91AA98-DD88-4809-BB4E-80AC7C115FFA}"/>
              </a:ext>
            </a:extLst>
          </p:cNvPr>
          <p:cNvSpPr/>
          <p:nvPr/>
        </p:nvSpPr>
        <p:spPr>
          <a:xfrm>
            <a:off x="5411584" y="4204295"/>
            <a:ext cx="6281651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Server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128016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B7C11-2B50-4ECC-9309-DBD17B7B967A}"/>
              </a:ext>
            </a:extLst>
          </p:cNvPr>
          <p:cNvSpPr txBox="1"/>
          <p:nvPr/>
        </p:nvSpPr>
        <p:spPr>
          <a:xfrm>
            <a:off x="5300750" y="2327088"/>
            <a:ext cx="6724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Laravel </a:t>
            </a:r>
            <a:r>
              <a:rPr lang="en-US" sz="2000" dirty="0" err="1">
                <a:latin typeface="Bahnschrift" panose="020B0502040204020203" pitchFamily="34" charset="0"/>
              </a:rPr>
              <a:t>mempunyai</a:t>
            </a:r>
            <a:r>
              <a:rPr lang="en-US" sz="2000" dirty="0">
                <a:latin typeface="Bahnschrift" panose="020B0502040204020203" pitchFamily="34" charset="0"/>
              </a:rPr>
              <a:t> server internal </a:t>
            </a:r>
            <a:r>
              <a:rPr lang="en-US" sz="2000" dirty="0" err="1">
                <a:latin typeface="Bahnschrift" panose="020B0502040204020203" pitchFamily="34" charset="0"/>
              </a:rPr>
              <a:t>dalam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aplikasinya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kita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tidak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perlu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lagi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memindahkan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aplikasi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kedalam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htdocs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xampp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7A68DA47-5B8D-418E-8743-EDCC9543CEB7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https://laravel.com/docs/9.x#the-laravel-installer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921F92-DA4B-49DC-BD1F-67EBEFE2E171}"/>
              </a:ext>
            </a:extLst>
          </p:cNvPr>
          <p:cNvSpPr txBox="1"/>
          <p:nvPr/>
        </p:nvSpPr>
        <p:spPr>
          <a:xfrm>
            <a:off x="5548745" y="4343849"/>
            <a:ext cx="614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BFC7D5"/>
                </a:solidFill>
                <a:effectLst/>
                <a:latin typeface="source-code-pro"/>
              </a:rPr>
              <a:t>php</a:t>
            </a:r>
            <a:r>
              <a:rPr lang="en-US" b="0" i="0" dirty="0">
                <a:solidFill>
                  <a:srgbClr val="BFC7D5"/>
                </a:solidFill>
                <a:effectLst/>
                <a:latin typeface="source-code-pro"/>
              </a:rPr>
              <a:t> artisan serve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F24DD-11C2-4AAE-B650-AE5A8D8CD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497889"/>
            <a:ext cx="4769990" cy="2947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8CEE5-DF20-4D4D-82AC-3205BDBD64B6}"/>
              </a:ext>
            </a:extLst>
          </p:cNvPr>
          <p:cNvSpPr txBox="1"/>
          <p:nvPr/>
        </p:nvSpPr>
        <p:spPr>
          <a:xfrm>
            <a:off x="5300750" y="3573468"/>
            <a:ext cx="803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Jalankan</a:t>
            </a:r>
            <a:r>
              <a:rPr lang="en-US" sz="2000" dirty="0">
                <a:latin typeface="Bahnschrift" panose="020B0502040204020203" pitchFamily="34" charset="0"/>
              </a:rPr>
              <a:t> di terminal computer.</a:t>
            </a:r>
          </a:p>
        </p:txBody>
      </p:sp>
    </p:spTree>
    <p:extLst>
      <p:ext uri="{BB962C8B-B14F-4D97-AF65-F5344CB8AC3E}">
        <p14:creationId xmlns:p14="http://schemas.microsoft.com/office/powerpoint/2010/main" val="57453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91AA98-DD88-4809-BB4E-80AC7C115FFA}"/>
              </a:ext>
            </a:extLst>
          </p:cNvPr>
          <p:cNvSpPr/>
          <p:nvPr/>
        </p:nvSpPr>
        <p:spPr>
          <a:xfrm>
            <a:off x="4672446" y="4398259"/>
            <a:ext cx="6281651" cy="6811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Page welcome #1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9260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B7C11-2B50-4ECC-9309-DBD17B7B967A}"/>
              </a:ext>
            </a:extLst>
          </p:cNvPr>
          <p:cNvSpPr txBox="1"/>
          <p:nvPr/>
        </p:nvSpPr>
        <p:spPr>
          <a:xfrm>
            <a:off x="4570842" y="2327088"/>
            <a:ext cx="7454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Saat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kita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sudah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menjalankan</a:t>
            </a:r>
            <a:r>
              <a:rPr lang="en-US" sz="2000" dirty="0">
                <a:latin typeface="Bahnschrift" panose="020B0502040204020203" pitchFamily="34" charset="0"/>
              </a:rPr>
              <a:t> server </a:t>
            </a:r>
            <a:r>
              <a:rPr lang="en-US" sz="2000" dirty="0" err="1">
                <a:latin typeface="Bahnschrift" panose="020B0502040204020203" pitchFamily="34" charset="0"/>
              </a:rPr>
              <a:t>untuk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pertama</a:t>
            </a:r>
            <a:r>
              <a:rPr lang="en-US" sz="2000" dirty="0">
                <a:latin typeface="Bahnschrift" panose="020B0502040204020203" pitchFamily="34" charset="0"/>
              </a:rPr>
              <a:t> kali, </a:t>
            </a:r>
            <a:r>
              <a:rPr lang="en-US" sz="2000" dirty="0" err="1">
                <a:latin typeface="Bahnschrift" panose="020B0502040204020203" pitchFamily="34" charset="0"/>
              </a:rPr>
              <a:t>kita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akan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mendapatkan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sebuah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halaman</a:t>
            </a:r>
            <a:r>
              <a:rPr lang="en-US" sz="2000" dirty="0">
                <a:latin typeface="Bahnschrift" panose="020B0502040204020203" pitchFamily="34" charset="0"/>
              </a:rPr>
              <a:t> welcome </a:t>
            </a:r>
            <a:r>
              <a:rPr lang="en-US" sz="2000" dirty="0" err="1">
                <a:latin typeface="Bahnschrift" panose="020B0502040204020203" pitchFamily="34" charset="0"/>
              </a:rPr>
              <a:t>pertama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kita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921F92-DA4B-49DC-BD1F-67EBEFE2E171}"/>
              </a:ext>
            </a:extLst>
          </p:cNvPr>
          <p:cNvSpPr txBox="1"/>
          <p:nvPr/>
        </p:nvSpPr>
        <p:spPr>
          <a:xfrm>
            <a:off x="4809607" y="4537813"/>
            <a:ext cx="614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BFC7D5"/>
                </a:solidFill>
                <a:latin typeface="source-code-pro"/>
              </a:rPr>
              <a:t>http://localhost:8000/</a:t>
            </a:r>
            <a:endParaRPr lang="en-US" b="0" i="0" dirty="0">
              <a:solidFill>
                <a:srgbClr val="232323"/>
              </a:solidFill>
              <a:effectLst/>
              <a:latin typeface="source-code-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18CEE5-DF20-4D4D-82AC-3205BDBD64B6}"/>
              </a:ext>
            </a:extLst>
          </p:cNvPr>
          <p:cNvSpPr txBox="1"/>
          <p:nvPr/>
        </p:nvSpPr>
        <p:spPr>
          <a:xfrm>
            <a:off x="4603172" y="3574176"/>
            <a:ext cx="803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" panose="020B0502040204020203" pitchFamily="34" charset="0"/>
              </a:rPr>
              <a:t>Jalankan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diurl</a:t>
            </a:r>
            <a:r>
              <a:rPr lang="en-US" sz="2000" dirty="0">
                <a:latin typeface="Bahnschrift" panose="020B0502040204020203" pitchFamily="34" charset="0"/>
              </a:rPr>
              <a:t> browser.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20B72-6AFE-4280-88C0-D43635406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235496"/>
            <a:ext cx="4238334" cy="34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9E491A-3409-4BEC-8FDD-FAA1155655C5}"/>
              </a:ext>
            </a:extLst>
          </p:cNvPr>
          <p:cNvSpPr/>
          <p:nvPr/>
        </p:nvSpPr>
        <p:spPr>
          <a:xfrm>
            <a:off x="0" y="0"/>
            <a:ext cx="12192000" cy="13023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24878B-C98E-4867-A8D1-1CB6BFF83171}"/>
              </a:ext>
            </a:extLst>
          </p:cNvPr>
          <p:cNvSpPr txBox="1">
            <a:spLocks/>
          </p:cNvSpPr>
          <p:nvPr/>
        </p:nvSpPr>
        <p:spPr>
          <a:xfrm>
            <a:off x="332509" y="233145"/>
            <a:ext cx="9144000" cy="836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toked"/>
              </a:rPr>
              <a:t>Tutorial Laravel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8F73E-15E5-40D5-92C7-A2ED07E3116D}"/>
              </a:ext>
            </a:extLst>
          </p:cNvPr>
          <p:cNvSpPr txBox="1"/>
          <p:nvPr/>
        </p:nvSpPr>
        <p:spPr>
          <a:xfrm>
            <a:off x="332508" y="1535472"/>
            <a:ext cx="313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</a:rPr>
              <a:t>Page welcome #2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5F85D7-2265-426A-98C9-931D835D4169}"/>
              </a:ext>
            </a:extLst>
          </p:cNvPr>
          <p:cNvSpPr/>
          <p:nvPr/>
        </p:nvSpPr>
        <p:spPr>
          <a:xfrm>
            <a:off x="332509" y="2058692"/>
            <a:ext cx="2926080" cy="4571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0ED56-F4FD-47E6-B268-C7282381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2185563"/>
            <a:ext cx="8174183" cy="3722066"/>
          </a:xfrm>
          <a:prstGeom prst="rect">
            <a:avLst/>
          </a:prstGeom>
        </p:spPr>
      </p:pic>
      <p:sp>
        <p:nvSpPr>
          <p:cNvPr id="14" name="TextBox 13">
            <a:hlinkClick r:id="rId3"/>
            <a:extLst>
              <a:ext uri="{FF2B5EF4-FFF2-40B4-BE49-F238E27FC236}">
                <a16:creationId xmlns:a16="http://schemas.microsoft.com/office/drawing/2014/main" id="{1A16BA8A-6684-43FB-9147-EEBA25E4ECDE}"/>
              </a:ext>
            </a:extLst>
          </p:cNvPr>
          <p:cNvSpPr txBox="1"/>
          <p:nvPr/>
        </p:nvSpPr>
        <p:spPr>
          <a:xfrm>
            <a:off x="415636" y="6155920"/>
            <a:ext cx="6102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https://localhost:8000/</a:t>
            </a:r>
          </a:p>
        </p:txBody>
      </p:sp>
    </p:spTree>
    <p:extLst>
      <p:ext uri="{BB962C8B-B14F-4D97-AF65-F5344CB8AC3E}">
        <p14:creationId xmlns:p14="http://schemas.microsoft.com/office/powerpoint/2010/main" val="301431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4912</Words>
  <Application>Microsoft Office PowerPoint</Application>
  <PresentationFormat>Widescreen</PresentationFormat>
  <Paragraphs>634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source-code-pro</vt:lpstr>
      <vt:lpstr>Stoked</vt:lpstr>
      <vt:lpstr>Arial</vt:lpstr>
      <vt:lpstr>Bahnschrift</vt:lpstr>
      <vt:lpstr>Calibri</vt:lpstr>
      <vt:lpstr>Calibri Light</vt:lpstr>
      <vt:lpstr>Consolas</vt:lpstr>
      <vt:lpstr>Office Theme</vt:lpstr>
      <vt:lpstr>Tutorial Laravel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Laravel</dc:title>
  <dc:creator>human rizki</dc:creator>
  <cp:lastModifiedBy>human rizki</cp:lastModifiedBy>
  <cp:revision>193</cp:revision>
  <dcterms:created xsi:type="dcterms:W3CDTF">2022-03-08T07:55:23Z</dcterms:created>
  <dcterms:modified xsi:type="dcterms:W3CDTF">2022-03-12T07:25:12Z</dcterms:modified>
</cp:coreProperties>
</file>